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506" r:id="rId2"/>
    <p:sldId id="531" r:id="rId3"/>
    <p:sldId id="532" r:id="rId4"/>
    <p:sldId id="576" r:id="rId5"/>
    <p:sldId id="577" r:id="rId6"/>
    <p:sldId id="578" r:id="rId7"/>
    <p:sldId id="575" r:id="rId8"/>
    <p:sldId id="505" r:id="rId9"/>
    <p:sldId id="588" r:id="rId10"/>
    <p:sldId id="587" r:id="rId11"/>
    <p:sldId id="584" r:id="rId12"/>
    <p:sldId id="586" r:id="rId13"/>
    <p:sldId id="585" r:id="rId14"/>
    <p:sldId id="581" r:id="rId15"/>
    <p:sldId id="582" r:id="rId16"/>
    <p:sldId id="583" r:id="rId17"/>
    <p:sldId id="608" r:id="rId18"/>
    <p:sldId id="540" r:id="rId19"/>
    <p:sldId id="529" r:id="rId20"/>
    <p:sldId id="570" r:id="rId21"/>
    <p:sldId id="541" r:id="rId22"/>
    <p:sldId id="568" r:id="rId23"/>
    <p:sldId id="572" r:id="rId24"/>
    <p:sldId id="607" r:id="rId25"/>
    <p:sldId id="589" r:id="rId26"/>
    <p:sldId id="609" r:id="rId27"/>
    <p:sldId id="610" r:id="rId28"/>
    <p:sldId id="635" r:id="rId29"/>
    <p:sldId id="633" r:id="rId30"/>
    <p:sldId id="634" r:id="rId31"/>
    <p:sldId id="636" r:id="rId32"/>
    <p:sldId id="639" r:id="rId33"/>
    <p:sldId id="631" r:id="rId34"/>
    <p:sldId id="632" r:id="rId35"/>
    <p:sldId id="640" r:id="rId36"/>
    <p:sldId id="629" r:id="rId37"/>
    <p:sldId id="628" r:id="rId38"/>
    <p:sldId id="627" r:id="rId39"/>
    <p:sldId id="625" r:id="rId40"/>
    <p:sldId id="624" r:id="rId41"/>
  </p:sldIdLst>
  <p:sldSz cx="9144000" cy="6858000" type="screen4x3"/>
  <p:notesSz cx="7010400" cy="9296400"/>
  <p:custDataLst>
    <p:tags r:id="rId44"/>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B8"/>
    <a:srgbClr val="006666"/>
    <a:srgbClr val="008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85595" autoAdjust="0"/>
  </p:normalViewPr>
  <p:slideViewPr>
    <p:cSldViewPr>
      <p:cViewPr varScale="1">
        <p:scale>
          <a:sx n="41" d="100"/>
          <a:sy n="41" d="100"/>
        </p:scale>
        <p:origin x="-20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716" y="-5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4"/>
            <a:ext cx="3037840" cy="465388"/>
          </a:xfrm>
          <a:prstGeom prst="rect">
            <a:avLst/>
          </a:prstGeom>
          <a:noFill/>
          <a:ln w="9525">
            <a:noFill/>
            <a:miter lim="800000"/>
            <a:headEnd/>
            <a:tailEnd/>
          </a:ln>
          <a:effectLst/>
        </p:spPr>
        <p:txBody>
          <a:bodyPr vert="horz" wrap="square" lIns="93384" tIns="46691" rIns="93384" bIns="46691" numCol="1" anchor="t" anchorCtr="0" compatLnSpc="1">
            <a:prstTxWarp prst="textNoShape">
              <a:avLst/>
            </a:prstTxWarp>
          </a:bodyPr>
          <a:lstStyle>
            <a:lvl1pPr>
              <a:defRPr sz="1200"/>
            </a:lvl1pPr>
          </a:lstStyle>
          <a:p>
            <a:pPr>
              <a:defRPr/>
            </a:pPr>
            <a:endParaRPr lang="en-US" dirty="0"/>
          </a:p>
        </p:txBody>
      </p:sp>
      <p:sp>
        <p:nvSpPr>
          <p:cNvPr id="70659" name="Rectangle 3"/>
          <p:cNvSpPr>
            <a:spLocks noGrp="1" noChangeArrowheads="1"/>
          </p:cNvSpPr>
          <p:nvPr>
            <p:ph type="dt" sz="quarter" idx="1"/>
          </p:nvPr>
        </p:nvSpPr>
        <p:spPr bwMode="auto">
          <a:xfrm>
            <a:off x="3972560" y="4"/>
            <a:ext cx="3037840" cy="465388"/>
          </a:xfrm>
          <a:prstGeom prst="rect">
            <a:avLst/>
          </a:prstGeom>
          <a:noFill/>
          <a:ln w="9525">
            <a:noFill/>
            <a:miter lim="800000"/>
            <a:headEnd/>
            <a:tailEnd/>
          </a:ln>
          <a:effectLst/>
        </p:spPr>
        <p:txBody>
          <a:bodyPr vert="horz" wrap="square" lIns="93384" tIns="46691" rIns="93384" bIns="46691" numCol="1" anchor="t" anchorCtr="0" compatLnSpc="1">
            <a:prstTxWarp prst="textNoShape">
              <a:avLst/>
            </a:prstTxWarp>
          </a:bodyPr>
          <a:lstStyle>
            <a:lvl1pPr algn="r">
              <a:defRPr sz="1200"/>
            </a:lvl1pPr>
          </a:lstStyle>
          <a:p>
            <a:pPr>
              <a:defRPr/>
            </a:pPr>
            <a:endParaRPr lang="en-US" dirty="0"/>
          </a:p>
        </p:txBody>
      </p:sp>
      <p:sp>
        <p:nvSpPr>
          <p:cNvPr id="70660" name="Rectangle 4"/>
          <p:cNvSpPr>
            <a:spLocks noGrp="1" noChangeArrowheads="1"/>
          </p:cNvSpPr>
          <p:nvPr>
            <p:ph type="ftr" sz="quarter" idx="2"/>
          </p:nvPr>
        </p:nvSpPr>
        <p:spPr bwMode="auto">
          <a:xfrm>
            <a:off x="0" y="8831012"/>
            <a:ext cx="3037840" cy="465388"/>
          </a:xfrm>
          <a:prstGeom prst="rect">
            <a:avLst/>
          </a:prstGeom>
          <a:noFill/>
          <a:ln w="9525">
            <a:noFill/>
            <a:miter lim="800000"/>
            <a:headEnd/>
            <a:tailEnd/>
          </a:ln>
          <a:effectLst/>
        </p:spPr>
        <p:txBody>
          <a:bodyPr vert="horz" wrap="square" lIns="93384" tIns="46691" rIns="93384" bIns="46691" numCol="1" anchor="b" anchorCtr="0" compatLnSpc="1">
            <a:prstTxWarp prst="textNoShape">
              <a:avLst/>
            </a:prstTxWarp>
          </a:bodyPr>
          <a:lstStyle>
            <a:lvl1pPr>
              <a:defRPr sz="1200"/>
            </a:lvl1pPr>
          </a:lstStyle>
          <a:p>
            <a:pPr>
              <a:defRPr/>
            </a:pPr>
            <a:endParaRPr lang="en-US" dirty="0"/>
          </a:p>
        </p:txBody>
      </p:sp>
      <p:sp>
        <p:nvSpPr>
          <p:cNvPr id="70661" name="Rectangle 5"/>
          <p:cNvSpPr>
            <a:spLocks noGrp="1" noChangeArrowheads="1"/>
          </p:cNvSpPr>
          <p:nvPr>
            <p:ph type="sldNum" sz="quarter" idx="3"/>
          </p:nvPr>
        </p:nvSpPr>
        <p:spPr bwMode="auto">
          <a:xfrm>
            <a:off x="3972560" y="8831012"/>
            <a:ext cx="3037840" cy="465388"/>
          </a:xfrm>
          <a:prstGeom prst="rect">
            <a:avLst/>
          </a:prstGeom>
          <a:noFill/>
          <a:ln w="9525">
            <a:noFill/>
            <a:miter lim="800000"/>
            <a:headEnd/>
            <a:tailEnd/>
          </a:ln>
          <a:effectLst/>
        </p:spPr>
        <p:txBody>
          <a:bodyPr vert="horz" wrap="square" lIns="93384" tIns="46691" rIns="93384" bIns="46691" numCol="1" anchor="b" anchorCtr="0" compatLnSpc="1">
            <a:prstTxWarp prst="textNoShape">
              <a:avLst/>
            </a:prstTxWarp>
          </a:bodyPr>
          <a:lstStyle>
            <a:lvl1pPr algn="r">
              <a:defRPr sz="1200"/>
            </a:lvl1pPr>
          </a:lstStyle>
          <a:p>
            <a:pPr>
              <a:defRPr/>
            </a:pPr>
            <a:fld id="{58728FE6-9899-4879-9083-96FD3D65B9B2}" type="slidenum">
              <a:rPr lang="en-US"/>
              <a:pPr>
                <a:defRPr/>
              </a:pPr>
              <a:t>‹#›</a:t>
            </a:fld>
            <a:endParaRPr lang="en-US" dirty="0"/>
          </a:p>
        </p:txBody>
      </p:sp>
    </p:spTree>
    <p:extLst>
      <p:ext uri="{BB962C8B-B14F-4D97-AF65-F5344CB8AC3E}">
        <p14:creationId xmlns:p14="http://schemas.microsoft.com/office/powerpoint/2010/main" val="253625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4"/>
            <a:ext cx="3037840" cy="465388"/>
          </a:xfrm>
          <a:prstGeom prst="rect">
            <a:avLst/>
          </a:prstGeom>
          <a:noFill/>
          <a:ln w="9525">
            <a:noFill/>
            <a:miter lim="800000"/>
            <a:headEnd/>
            <a:tailEnd/>
          </a:ln>
          <a:effectLst/>
        </p:spPr>
        <p:txBody>
          <a:bodyPr vert="horz" wrap="square" lIns="93384" tIns="46691" rIns="93384" bIns="46691" numCol="1" anchor="t" anchorCtr="0" compatLnSpc="1">
            <a:prstTxWarp prst="textNoShape">
              <a:avLst/>
            </a:prstTxWarp>
          </a:bodyPr>
          <a:lstStyle>
            <a:lvl1pPr>
              <a:defRPr sz="1200"/>
            </a:lvl1pPr>
          </a:lstStyle>
          <a:p>
            <a:pPr>
              <a:defRPr/>
            </a:pPr>
            <a:endParaRPr lang="en-US" dirty="0"/>
          </a:p>
        </p:txBody>
      </p:sp>
      <p:sp>
        <p:nvSpPr>
          <p:cNvPr id="49155" name="Rectangle 3"/>
          <p:cNvSpPr>
            <a:spLocks noGrp="1" noChangeArrowheads="1"/>
          </p:cNvSpPr>
          <p:nvPr>
            <p:ph type="dt" idx="1"/>
          </p:nvPr>
        </p:nvSpPr>
        <p:spPr bwMode="auto">
          <a:xfrm>
            <a:off x="3972560" y="4"/>
            <a:ext cx="3037840" cy="465388"/>
          </a:xfrm>
          <a:prstGeom prst="rect">
            <a:avLst/>
          </a:prstGeom>
          <a:noFill/>
          <a:ln w="9525">
            <a:noFill/>
            <a:miter lim="800000"/>
            <a:headEnd/>
            <a:tailEnd/>
          </a:ln>
          <a:effectLst/>
        </p:spPr>
        <p:txBody>
          <a:bodyPr vert="horz" wrap="square" lIns="93384" tIns="46691" rIns="93384" bIns="46691"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34720" y="4415510"/>
            <a:ext cx="5140960" cy="4183623"/>
          </a:xfrm>
          <a:prstGeom prst="rect">
            <a:avLst/>
          </a:prstGeom>
          <a:noFill/>
          <a:ln w="9525">
            <a:noFill/>
            <a:miter lim="800000"/>
            <a:headEnd/>
            <a:tailEnd/>
          </a:ln>
          <a:effectLst/>
        </p:spPr>
        <p:txBody>
          <a:bodyPr vert="horz" wrap="square" lIns="93384" tIns="46691" rIns="93384" bIns="466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31012"/>
            <a:ext cx="3037840" cy="465388"/>
          </a:xfrm>
          <a:prstGeom prst="rect">
            <a:avLst/>
          </a:prstGeom>
          <a:noFill/>
          <a:ln w="9525">
            <a:noFill/>
            <a:miter lim="800000"/>
            <a:headEnd/>
            <a:tailEnd/>
          </a:ln>
          <a:effectLst/>
        </p:spPr>
        <p:txBody>
          <a:bodyPr vert="horz" wrap="square" lIns="93384" tIns="46691" rIns="93384" bIns="46691" numCol="1" anchor="b" anchorCtr="0" compatLnSpc="1">
            <a:prstTxWarp prst="textNoShape">
              <a:avLst/>
            </a:prstTxWarp>
          </a:bodyPr>
          <a:lstStyle>
            <a:lvl1pPr>
              <a:defRPr sz="1200"/>
            </a:lvl1pPr>
          </a:lstStyle>
          <a:p>
            <a:pPr>
              <a:defRPr/>
            </a:pPr>
            <a:endParaRPr lang="en-US" dirty="0"/>
          </a:p>
        </p:txBody>
      </p:sp>
      <p:sp>
        <p:nvSpPr>
          <p:cNvPr id="49159" name="Rectangle 7"/>
          <p:cNvSpPr>
            <a:spLocks noGrp="1" noChangeArrowheads="1"/>
          </p:cNvSpPr>
          <p:nvPr>
            <p:ph type="sldNum" sz="quarter" idx="5"/>
          </p:nvPr>
        </p:nvSpPr>
        <p:spPr bwMode="auto">
          <a:xfrm>
            <a:off x="3972560" y="8831012"/>
            <a:ext cx="3037840" cy="465388"/>
          </a:xfrm>
          <a:prstGeom prst="rect">
            <a:avLst/>
          </a:prstGeom>
          <a:noFill/>
          <a:ln w="9525">
            <a:noFill/>
            <a:miter lim="800000"/>
            <a:headEnd/>
            <a:tailEnd/>
          </a:ln>
          <a:effectLst/>
        </p:spPr>
        <p:txBody>
          <a:bodyPr vert="horz" wrap="square" lIns="93384" tIns="46691" rIns="93384" bIns="46691" numCol="1" anchor="b" anchorCtr="0" compatLnSpc="1">
            <a:prstTxWarp prst="textNoShape">
              <a:avLst/>
            </a:prstTxWarp>
          </a:bodyPr>
          <a:lstStyle>
            <a:lvl1pPr algn="r">
              <a:defRPr sz="1200"/>
            </a:lvl1pPr>
          </a:lstStyle>
          <a:p>
            <a:pPr>
              <a:defRPr/>
            </a:pPr>
            <a:fld id="{047A7A17-6BD6-4FC5-920B-4969DC083852}" type="slidenum">
              <a:rPr lang="en-US"/>
              <a:pPr>
                <a:defRPr/>
              </a:pPr>
              <a:t>‹#›</a:t>
            </a:fld>
            <a:endParaRPr lang="en-US" dirty="0"/>
          </a:p>
        </p:txBody>
      </p:sp>
    </p:spTree>
    <p:extLst>
      <p:ext uri="{BB962C8B-B14F-4D97-AF65-F5344CB8AC3E}">
        <p14:creationId xmlns:p14="http://schemas.microsoft.com/office/powerpoint/2010/main" val="4064168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2560" y="8831012"/>
            <a:ext cx="3037840" cy="465388"/>
          </a:xfrm>
          <a:prstGeom prst="rect">
            <a:avLst/>
          </a:prstGeom>
          <a:noFill/>
          <a:ln w="9525">
            <a:noFill/>
            <a:miter lim="800000"/>
            <a:headEnd/>
            <a:tailEnd/>
          </a:ln>
        </p:spPr>
        <p:txBody>
          <a:bodyPr lIns="93384" tIns="46691" rIns="93384" bIns="46691" anchor="b"/>
          <a:lstStyle/>
          <a:p>
            <a:pPr algn="r"/>
            <a:fld id="{945AEF36-6DAB-495E-A68A-5539E70116E9}" type="slidenum">
              <a:rPr lang="en-US" sz="1200"/>
              <a:pPr algn="r"/>
              <a:t>5</a:t>
            </a:fld>
            <a:endParaRPr lang="en-US" sz="1200" dirty="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2560" y="8831012"/>
            <a:ext cx="3037840" cy="465388"/>
          </a:xfrm>
          <a:prstGeom prst="rect">
            <a:avLst/>
          </a:prstGeom>
          <a:noFill/>
          <a:ln w="9525">
            <a:noFill/>
            <a:miter lim="800000"/>
            <a:headEnd/>
            <a:tailEnd/>
          </a:ln>
        </p:spPr>
        <p:txBody>
          <a:bodyPr lIns="93384" tIns="46691" rIns="93384" bIns="46691" anchor="b"/>
          <a:lstStyle/>
          <a:p>
            <a:pPr algn="r"/>
            <a:fld id="{945AEF36-6DAB-495E-A68A-5539E70116E9}" type="slidenum">
              <a:rPr lang="en-US" sz="1200"/>
              <a:pPr algn="r"/>
              <a:t>6</a:t>
            </a:fld>
            <a:endParaRPr lang="en-US" sz="1200" dirty="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2560" y="8831012"/>
            <a:ext cx="3037840" cy="465388"/>
          </a:xfrm>
          <a:prstGeom prst="rect">
            <a:avLst/>
          </a:prstGeom>
          <a:noFill/>
          <a:ln w="9525">
            <a:noFill/>
            <a:miter lim="800000"/>
            <a:headEnd/>
            <a:tailEnd/>
          </a:ln>
        </p:spPr>
        <p:txBody>
          <a:bodyPr lIns="93384" tIns="46691" rIns="93384" bIns="46691" anchor="b"/>
          <a:lstStyle/>
          <a:p>
            <a:pPr algn="r"/>
            <a:fld id="{945AEF36-6DAB-495E-A68A-5539E70116E9}" type="slidenum">
              <a:rPr lang="en-US" sz="1200"/>
              <a:pPr algn="r"/>
              <a:t>18</a:t>
            </a:fld>
            <a:endParaRPr lang="en-US" sz="1200" dirty="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2560" y="8831012"/>
            <a:ext cx="3037840" cy="465388"/>
          </a:xfrm>
          <a:prstGeom prst="rect">
            <a:avLst/>
          </a:prstGeom>
          <a:noFill/>
          <a:ln w="9525">
            <a:noFill/>
            <a:miter lim="800000"/>
            <a:headEnd/>
            <a:tailEnd/>
          </a:ln>
        </p:spPr>
        <p:txBody>
          <a:bodyPr lIns="93384" tIns="46691" rIns="93384" bIns="46691" anchor="b"/>
          <a:lstStyle/>
          <a:p>
            <a:pPr algn="r"/>
            <a:fld id="{945AEF36-6DAB-495E-A68A-5539E70116E9}" type="slidenum">
              <a:rPr lang="en-US" sz="1200"/>
              <a:pPr algn="r"/>
              <a:t>19</a:t>
            </a:fld>
            <a:endParaRPr lang="en-US" sz="1200" dirty="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PT background"/>
          <p:cNvPicPr>
            <a:picLocks noChangeAspect="1" noChangeArrowheads="1"/>
          </p:cNvPicPr>
          <p:nvPr userDrawn="1"/>
        </p:nvPicPr>
        <p:blipFill>
          <a:blip r:embed="rId13" cstate="print"/>
          <a:srcRect/>
          <a:stretch>
            <a:fillRect/>
          </a:stretch>
        </p:blipFill>
        <p:spPr bwMode="auto">
          <a:xfrm>
            <a:off x="0" y="0"/>
            <a:ext cx="9144000" cy="6864350"/>
          </a:xfrm>
          <a:prstGeom prst="rect">
            <a:avLst/>
          </a:prstGeom>
          <a:noFill/>
          <a:ln w="9525">
            <a:noFill/>
            <a:miter lim="800000"/>
            <a:headEnd/>
            <a:tailEnd/>
          </a:ln>
        </p:spPr>
      </p:pic>
      <p:pic>
        <p:nvPicPr>
          <p:cNvPr id="1027" name="Picture 9" descr="PPT icon"/>
          <p:cNvPicPr>
            <a:picLocks noChangeAspect="1" noChangeArrowheads="1"/>
          </p:cNvPicPr>
          <p:nvPr userDrawn="1"/>
        </p:nvPicPr>
        <p:blipFill>
          <a:blip r:embed="rId14" cstate="print"/>
          <a:srcRect/>
          <a:stretch>
            <a:fillRect/>
          </a:stretch>
        </p:blipFill>
        <p:spPr bwMode="auto">
          <a:xfrm>
            <a:off x="0" y="4572000"/>
            <a:ext cx="2266950" cy="2286000"/>
          </a:xfrm>
          <a:prstGeom prst="rect">
            <a:avLst/>
          </a:prstGeom>
          <a:noFill/>
          <a:ln w="9525">
            <a:noFill/>
            <a:miter lim="800000"/>
            <a:headEnd/>
            <a:tailEnd/>
          </a:ln>
        </p:spPr>
      </p:pic>
      <p:pic>
        <p:nvPicPr>
          <p:cNvPr id="1028" name="Picture 10" descr="logo"/>
          <p:cNvPicPr>
            <a:picLocks noChangeAspect="1" noChangeArrowheads="1"/>
          </p:cNvPicPr>
          <p:nvPr userDrawn="1"/>
        </p:nvPicPr>
        <p:blipFill>
          <a:blip r:embed="rId15" cstate="print"/>
          <a:srcRect/>
          <a:stretch>
            <a:fillRect/>
          </a:stretch>
        </p:blipFill>
        <p:spPr bwMode="auto">
          <a:xfrm>
            <a:off x="190500" y="206375"/>
            <a:ext cx="1401763" cy="1698625"/>
          </a:xfrm>
          <a:prstGeom prst="rect">
            <a:avLst/>
          </a:prstGeom>
          <a:noFill/>
          <a:ln w="9525">
            <a:noFill/>
            <a:miter lim="800000"/>
            <a:headEnd/>
            <a:tailEnd/>
          </a:ln>
        </p:spPr>
      </p:pic>
      <p:sp>
        <p:nvSpPr>
          <p:cNvPr id="1029" name="Rectangle 12"/>
          <p:cNvSpPr>
            <a:spLocks noGrp="1" noChangeArrowheads="1"/>
          </p:cNvSpPr>
          <p:nvPr>
            <p:ph type="title"/>
          </p:nvPr>
        </p:nvSpPr>
        <p:spPr bwMode="auto">
          <a:xfrm>
            <a:off x="685800" y="1524000"/>
            <a:ext cx="7772400"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Welcome</a:t>
            </a:r>
            <a:br>
              <a:rPr lang="en-US" smtClean="0"/>
            </a:br>
            <a:r>
              <a:rPr lang="en-US" smtClean="0"/>
              <a:t>2006 Illinois Land Values Conference</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a:solidFill>
            <a:srgbClr val="008000"/>
          </a:solidFill>
          <a:latin typeface="+mj-lt"/>
          <a:ea typeface="+mj-ea"/>
          <a:cs typeface="+mj-cs"/>
        </a:defRPr>
      </a:lvl1pPr>
      <a:lvl2pPr algn="ctr" rtl="0" eaLnBrk="0" fontAlgn="base" hangingPunct="0">
        <a:spcBef>
          <a:spcPct val="0"/>
        </a:spcBef>
        <a:spcAft>
          <a:spcPct val="0"/>
        </a:spcAft>
        <a:defRPr sz="4400">
          <a:solidFill>
            <a:srgbClr val="008000"/>
          </a:solidFill>
          <a:latin typeface="Times New Roman" pitchFamily="18" charset="0"/>
        </a:defRPr>
      </a:lvl2pPr>
      <a:lvl3pPr algn="ctr" rtl="0" eaLnBrk="0" fontAlgn="base" hangingPunct="0">
        <a:spcBef>
          <a:spcPct val="0"/>
        </a:spcBef>
        <a:spcAft>
          <a:spcPct val="0"/>
        </a:spcAft>
        <a:defRPr sz="4400">
          <a:solidFill>
            <a:srgbClr val="008000"/>
          </a:solidFill>
          <a:latin typeface="Times New Roman" pitchFamily="18" charset="0"/>
        </a:defRPr>
      </a:lvl3pPr>
      <a:lvl4pPr algn="ctr" rtl="0" eaLnBrk="0" fontAlgn="base" hangingPunct="0">
        <a:spcBef>
          <a:spcPct val="0"/>
        </a:spcBef>
        <a:spcAft>
          <a:spcPct val="0"/>
        </a:spcAft>
        <a:defRPr sz="4400">
          <a:solidFill>
            <a:srgbClr val="008000"/>
          </a:solidFill>
          <a:latin typeface="Times New Roman" pitchFamily="18" charset="0"/>
        </a:defRPr>
      </a:lvl4pPr>
      <a:lvl5pPr algn="ctr" rtl="0" eaLnBrk="0" fontAlgn="base" hangingPunct="0">
        <a:spcBef>
          <a:spcPct val="0"/>
        </a:spcBef>
        <a:spcAft>
          <a:spcPct val="0"/>
        </a:spcAft>
        <a:defRPr sz="4400">
          <a:solidFill>
            <a:srgbClr val="008000"/>
          </a:solidFill>
          <a:latin typeface="Times New Roman" pitchFamily="18" charset="0"/>
        </a:defRPr>
      </a:lvl5pPr>
      <a:lvl6pPr marL="457200" algn="ctr" rtl="0" fontAlgn="base">
        <a:spcBef>
          <a:spcPct val="0"/>
        </a:spcBef>
        <a:spcAft>
          <a:spcPct val="0"/>
        </a:spcAft>
        <a:defRPr sz="4400">
          <a:solidFill>
            <a:srgbClr val="008000"/>
          </a:solidFill>
          <a:latin typeface="Times New Roman" pitchFamily="18" charset="0"/>
        </a:defRPr>
      </a:lvl6pPr>
      <a:lvl7pPr marL="914400" algn="ctr" rtl="0" fontAlgn="base">
        <a:spcBef>
          <a:spcPct val="0"/>
        </a:spcBef>
        <a:spcAft>
          <a:spcPct val="0"/>
        </a:spcAft>
        <a:defRPr sz="4400">
          <a:solidFill>
            <a:srgbClr val="008000"/>
          </a:solidFill>
          <a:latin typeface="Times New Roman" pitchFamily="18" charset="0"/>
        </a:defRPr>
      </a:lvl7pPr>
      <a:lvl8pPr marL="1371600" algn="ctr" rtl="0" fontAlgn="base">
        <a:spcBef>
          <a:spcPct val="0"/>
        </a:spcBef>
        <a:spcAft>
          <a:spcPct val="0"/>
        </a:spcAft>
        <a:defRPr sz="4400">
          <a:solidFill>
            <a:srgbClr val="008000"/>
          </a:solidFill>
          <a:latin typeface="Times New Roman" pitchFamily="18" charset="0"/>
        </a:defRPr>
      </a:lvl8pPr>
      <a:lvl9pPr marL="1828800" algn="ctr" rtl="0" fontAlgn="base">
        <a:spcBef>
          <a:spcPct val="0"/>
        </a:spcBef>
        <a:spcAft>
          <a:spcPct val="0"/>
        </a:spcAft>
        <a:defRPr sz="4400">
          <a:solidFill>
            <a:srgbClr val="0080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4.jpeg"/><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25.jpeg"/><Relationship Id="rId4" Type="http://schemas.openxmlformats.org/officeDocument/2006/relationships/image" Target="../media/image21.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0" y="1295400"/>
            <a:ext cx="9144000" cy="2862322"/>
          </a:xfrm>
          <a:prstGeom prst="rect">
            <a:avLst/>
          </a:prstGeom>
          <a:noFill/>
          <a:ln w="9525">
            <a:noFill/>
            <a:miter lim="800000"/>
            <a:headEnd/>
            <a:tailEnd/>
          </a:ln>
        </p:spPr>
        <p:txBody>
          <a:bodyPr wrap="square">
            <a:spAutoFit/>
          </a:bodyPr>
          <a:lstStyle/>
          <a:p>
            <a:pPr algn="ctr" eaLnBrk="0" hangingPunct="0"/>
            <a:r>
              <a:rPr lang="en-US" sz="6000" b="1" dirty="0" smtClean="0"/>
              <a:t>2014 </a:t>
            </a:r>
            <a:endParaRPr lang="en-US" sz="6000" b="1" dirty="0"/>
          </a:p>
          <a:p>
            <a:pPr algn="ctr" eaLnBrk="0" hangingPunct="0"/>
            <a:r>
              <a:rPr lang="en-US" sz="6000" b="1" dirty="0"/>
              <a:t>Illinois Farmland Values </a:t>
            </a:r>
          </a:p>
          <a:p>
            <a:pPr algn="ctr" eaLnBrk="0" hangingPunct="0"/>
            <a:r>
              <a:rPr lang="en-US" sz="6000" b="1" dirty="0"/>
              <a:t>&amp; Lease Trends</a:t>
            </a:r>
            <a:endParaRPr lang="en-US" sz="6000" dirty="0"/>
          </a:p>
        </p:txBody>
      </p:sp>
      <p:pic>
        <p:nvPicPr>
          <p:cNvPr id="5" name="Picture 6" descr="logo"/>
          <p:cNvPicPr>
            <a:picLocks noChangeAspect="1" noChangeArrowheads="1"/>
          </p:cNvPicPr>
          <p:nvPr/>
        </p:nvPicPr>
        <p:blipFill>
          <a:blip r:embed="rId3" cstate="print"/>
          <a:srcRect/>
          <a:stretch>
            <a:fillRect/>
          </a:stretch>
        </p:blipFill>
        <p:spPr bwMode="auto">
          <a:xfrm>
            <a:off x="304800" y="228600"/>
            <a:ext cx="1572071" cy="1905000"/>
          </a:xfrm>
          <a:prstGeom prst="rect">
            <a:avLst/>
          </a:prstGeom>
          <a:noFill/>
          <a:ln w="9525">
            <a:noFill/>
            <a:miter lim="800000"/>
            <a:headEnd/>
            <a:tailEnd/>
          </a:ln>
        </p:spPr>
      </p:pic>
      <p:graphicFrame>
        <p:nvGraphicFramePr>
          <p:cNvPr id="6" name="Table 5"/>
          <p:cNvGraphicFramePr>
            <a:graphicFrameLocks noGrp="1"/>
          </p:cNvGraphicFramePr>
          <p:nvPr/>
        </p:nvGraphicFramePr>
        <p:xfrm>
          <a:off x="914400" y="4876800"/>
          <a:ext cx="7315200" cy="1005840"/>
        </p:xfrm>
        <a:graphic>
          <a:graphicData uri="http://schemas.openxmlformats.org/drawingml/2006/table">
            <a:tbl>
              <a:tblPr firstRow="1" bandRow="1">
                <a:tableStyleId>{F5AB1C69-6EDB-4FF4-983F-18BD219EF322}</a:tableStyleId>
              </a:tblPr>
              <a:tblGrid>
                <a:gridCol w="3657600"/>
                <a:gridCol w="3657600"/>
              </a:tblGrid>
              <a:tr h="370840">
                <a:tc>
                  <a:txBody>
                    <a:bodyPr/>
                    <a:lstStyle/>
                    <a:p>
                      <a:pPr algn="ctr" eaLnBrk="0" hangingPunct="0"/>
                      <a:r>
                        <a:rPr lang="en-US" sz="2000" b="0" i="0" dirty="0">
                          <a:solidFill>
                            <a:schemeClr val="tx1"/>
                          </a:solidFill>
                        </a:rPr>
                        <a:t>Dale E. Aupperle, AFM, ARA</a:t>
                      </a:r>
                    </a:p>
                    <a:p>
                      <a:pPr algn="ctr" eaLnBrk="0" hangingPunct="0"/>
                      <a:r>
                        <a:rPr lang="en-US" sz="2000" b="0" i="1" dirty="0">
                          <a:solidFill>
                            <a:schemeClr val="tx1"/>
                          </a:solidFill>
                        </a:rPr>
                        <a:t>General Chairman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Gary Schnitkey, Ph.D.</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0" i="1" dirty="0">
                          <a:solidFill>
                            <a:schemeClr val="tx1"/>
                          </a:solidFill>
                        </a:rPr>
                        <a:t>Head – Survey Group</a:t>
                      </a:r>
                    </a:p>
                    <a:p>
                      <a:endParaRPr lang="en-US"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2971800" y="152400"/>
            <a:ext cx="5715000" cy="615553"/>
          </a:xfrm>
          <a:prstGeom prst="rect">
            <a:avLst/>
          </a:prstGeom>
          <a:noFill/>
        </p:spPr>
        <p:txBody>
          <a:bodyPr wrap="square" rtlCol="0">
            <a:spAutoFit/>
          </a:bodyPr>
          <a:lstStyle/>
          <a:p>
            <a:pPr algn="ctr"/>
            <a:r>
              <a:rPr lang="en-US" sz="3400" b="1" dirty="0" smtClean="0"/>
              <a:t>2013 </a:t>
            </a:r>
            <a:r>
              <a:rPr lang="en-US" sz="3400" b="1" dirty="0"/>
              <a:t>– Results at a Glance</a:t>
            </a:r>
          </a:p>
        </p:txBody>
      </p:sp>
      <p:graphicFrame>
        <p:nvGraphicFramePr>
          <p:cNvPr id="8" name="Table 7"/>
          <p:cNvGraphicFramePr>
            <a:graphicFrameLocks noGrp="1"/>
          </p:cNvGraphicFramePr>
          <p:nvPr/>
        </p:nvGraphicFramePr>
        <p:xfrm>
          <a:off x="3124200" y="1676400"/>
          <a:ext cx="5867400" cy="5044440"/>
        </p:xfrm>
        <a:graphic>
          <a:graphicData uri="http://schemas.openxmlformats.org/drawingml/2006/table">
            <a:tbl>
              <a:tblPr firstRow="1" bandRow="1">
                <a:tableStyleId>{5C22544A-7EE6-4342-B048-85BDC9FD1C3A}</a:tableStyleId>
              </a:tblPr>
              <a:tblGrid>
                <a:gridCol w="1371600"/>
                <a:gridCol w="1143000"/>
                <a:gridCol w="3352800"/>
              </a:tblGrid>
              <a:tr h="533400">
                <a:tc>
                  <a:txBody>
                    <a:bodyPr/>
                    <a:lstStyle/>
                    <a:p>
                      <a:pPr algn="ctr"/>
                      <a:r>
                        <a:rPr lang="en-US" sz="1400" b="0" i="1" baseline="0" dirty="0">
                          <a:solidFill>
                            <a:schemeClr val="tx1"/>
                          </a:solidFill>
                        </a:rPr>
                        <a:t>Land</a:t>
                      </a:r>
                    </a:p>
                    <a:p>
                      <a:pPr algn="ctr"/>
                      <a:r>
                        <a:rPr lang="en-US" sz="1400" b="0" i="1" u="sng" baseline="0" dirty="0">
                          <a:solidFill>
                            <a:schemeClr val="tx1"/>
                          </a:solidFill>
                        </a:rPr>
                        <a:t>Category</a:t>
                      </a:r>
                      <a:endParaRPr lang="en-US" sz="1800" b="0" i="1" u="sng"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1" baseline="0" dirty="0">
                          <a:solidFill>
                            <a:schemeClr val="tx1"/>
                          </a:solidFill>
                        </a:rPr>
                        <a:t>Mid Range</a:t>
                      </a:r>
                    </a:p>
                    <a:p>
                      <a:pPr algn="ctr"/>
                      <a:r>
                        <a:rPr lang="en-US" sz="1400" b="0" i="1" u="sng" baseline="0" dirty="0" smtClean="0">
                          <a:solidFill>
                            <a:schemeClr val="tx1"/>
                          </a:solidFill>
                        </a:rPr>
                        <a:t>2013 </a:t>
                      </a:r>
                      <a:r>
                        <a:rPr lang="en-US" sz="1400" b="0" i="1" u="sng" baseline="0" dirty="0">
                          <a:solidFill>
                            <a:schemeClr val="tx1"/>
                          </a:solidFill>
                        </a:rPr>
                        <a:t>Change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i="1" baseline="0" dirty="0">
                        <a:solidFill>
                          <a:schemeClr val="tx1"/>
                        </a:solidFill>
                      </a:endParaRPr>
                    </a:p>
                    <a:p>
                      <a:r>
                        <a:rPr lang="en-US" sz="1400" b="0" i="1" baseline="0" dirty="0">
                          <a:solidFill>
                            <a:schemeClr val="tx1"/>
                          </a:solidFill>
                        </a:rPr>
                        <a:t>          </a:t>
                      </a:r>
                      <a:r>
                        <a:rPr lang="en-US" sz="1400" b="0" i="1" u="sng" baseline="0" dirty="0">
                          <a:solidFill>
                            <a:schemeClr val="tx1"/>
                          </a:solidFill>
                        </a:rPr>
                        <a:t>Comments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1800" baseline="0" dirty="0">
                          <a:solidFill>
                            <a:schemeClr val="tx1"/>
                          </a:solidFill>
                        </a:rPr>
                        <a:t>Excellent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1" strike="noStrike" baseline="0" dirty="0">
                          <a:solidFill>
                            <a:schemeClr val="tx1"/>
                          </a:solidFill>
                        </a:rPr>
                        <a:t>-</a:t>
                      </a:r>
                      <a:r>
                        <a:rPr lang="en-US" sz="1800" b="1" strike="noStrike" baseline="0" dirty="0" smtClean="0">
                          <a:solidFill>
                            <a:schemeClr val="tx1"/>
                          </a:solidFill>
                        </a:rPr>
                        <a:t>2%</a:t>
                      </a:r>
                      <a:endParaRPr lang="en-US" sz="1800" b="1" strike="noStrike"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r>
                        <a:rPr lang="en-US" sz="1300" i="0" baseline="0" dirty="0" smtClean="0">
                          <a:solidFill>
                            <a:schemeClr val="tx1"/>
                          </a:solidFill>
                        </a:rPr>
                        <a:t>Pressure on profits made land values softer as the year ended.  Less participants but still willing buyers!</a:t>
                      </a:r>
                      <a:endParaRPr lang="en-US" sz="1300" i="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800" baseline="0" dirty="0">
                          <a:solidFill>
                            <a:schemeClr val="tx1"/>
                          </a:solidFill>
                        </a:rPr>
                        <a:t>Good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strike="noStrike" baseline="0" dirty="0" smtClean="0">
                          <a:solidFill>
                            <a:schemeClr val="tx1"/>
                          </a:solidFill>
                        </a:rPr>
                        <a:t>-3%</a:t>
                      </a:r>
                      <a:endParaRPr lang="en-US" sz="1800" b="1" strike="noStrike"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Mostly farmer buyers.  Increased input costs are a concern.  Wide range in offerings and values.</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800" baseline="0" dirty="0">
                          <a:solidFill>
                            <a:schemeClr val="tx1"/>
                          </a:solidFill>
                        </a:rPr>
                        <a:t>Average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strike="noStrike" baseline="0" dirty="0" smtClean="0">
                          <a:solidFill>
                            <a:schemeClr val="tx1"/>
                          </a:solidFill>
                        </a:rPr>
                        <a:t>-4%</a:t>
                      </a:r>
                      <a:endParaRPr lang="en-US" sz="1800" b="1" strike="noStrike"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Buyers were likely to be neighbors in the community.  The higher risk of lower yields impacted the northern regions.  In the southern region, farmer buyers kept values steady to higher.</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800" baseline="0" dirty="0">
                          <a:solidFill>
                            <a:schemeClr val="tx1"/>
                          </a:solidFill>
                        </a:rPr>
                        <a:t>Fair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1" strike="noStrike" baseline="0" dirty="0" smtClean="0">
                          <a:solidFill>
                            <a:schemeClr val="tx1"/>
                          </a:solidFill>
                        </a:rPr>
                        <a:t>-7%</a:t>
                      </a:r>
                      <a:endParaRPr lang="en-US" sz="1800" b="1" strike="noStrike"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Popular category as land mix attracts residential, recreational and non-farm uses. Somewhat softer values.</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800" baseline="0" dirty="0">
                          <a:solidFill>
                            <a:schemeClr val="tx1"/>
                          </a:solidFill>
                        </a:rPr>
                        <a:t>Recreational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b="1" i="1" strike="noStrike" baseline="0" dirty="0" smtClean="0">
                          <a:solidFill>
                            <a:schemeClr val="tx1"/>
                          </a:solidFill>
                        </a:rPr>
                        <a:t>Steady to stronger</a:t>
                      </a:r>
                      <a:endParaRPr lang="en-US" sz="1400" b="1" i="1" strike="noStrike"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aseline="0" dirty="0" smtClean="0">
                          <a:solidFill>
                            <a:schemeClr val="tx1"/>
                          </a:solidFill>
                        </a:rPr>
                        <a:t>Steady to stronger values in northern and southern Illinois</a:t>
                      </a:r>
                      <a:r>
                        <a:rPr lang="en-US" sz="1300" i="1" baseline="0" dirty="0" smtClean="0">
                          <a:solidFill>
                            <a:schemeClr val="tx1"/>
                          </a:solidFill>
                        </a:rPr>
                        <a:t>. </a:t>
                      </a:r>
                      <a:r>
                        <a:rPr lang="en-US" sz="1300" i="0" baseline="0" dirty="0" smtClean="0">
                          <a:solidFill>
                            <a:schemeClr val="tx1"/>
                          </a:solidFill>
                        </a:rPr>
                        <a:t>Steady volume - - spotty values in Central Illinois.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800" baseline="0" dirty="0">
                          <a:solidFill>
                            <a:schemeClr val="tx1"/>
                          </a:solidFill>
                        </a:rPr>
                        <a:t>Transitional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strike="noStrike" baseline="0" dirty="0" smtClean="0">
                          <a:solidFill>
                            <a:schemeClr val="tx1"/>
                          </a:solidFill>
                        </a:rPr>
                        <a:t>Steady</a:t>
                      </a:r>
                      <a:endParaRPr lang="en-US" sz="1600" b="1" strike="noStrike"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300" baseline="0" dirty="0" smtClean="0">
                          <a:solidFill>
                            <a:schemeClr val="tx1"/>
                          </a:solidFill>
                        </a:rPr>
                        <a:t>Increased activity near metropolitan centers.  Generally – current farmland values nearly equal to development land values.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3200400" y="762000"/>
            <a:ext cx="5867400" cy="923330"/>
          </a:xfrm>
          <a:prstGeom prst="rect">
            <a:avLst/>
          </a:prstGeom>
          <a:noFill/>
        </p:spPr>
        <p:txBody>
          <a:bodyPr wrap="square" rtlCol="0">
            <a:spAutoFit/>
          </a:bodyPr>
          <a:lstStyle/>
          <a:p>
            <a:r>
              <a:rPr lang="en-US" sz="1800" i="1" dirty="0" smtClean="0"/>
              <a:t>Farmland earnings are important!  </a:t>
            </a:r>
            <a:r>
              <a:rPr lang="en-US" sz="1800" dirty="0" smtClean="0"/>
              <a:t>Sharply lower grain prices diminish earnings projections - - putting the </a:t>
            </a:r>
            <a:r>
              <a:rPr lang="en-US" sz="1800" dirty="0" smtClean="0"/>
              <a:t>brakes </a:t>
            </a:r>
            <a:r>
              <a:rPr lang="en-US" sz="1800" dirty="0" smtClean="0"/>
              <a:t>on the uptrend.</a:t>
            </a:r>
            <a:endParaRPr lang="en-US" sz="1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304800" y="152400"/>
            <a:ext cx="1271207" cy="1905000"/>
          </a:xfrm>
          <a:prstGeom prst="rect">
            <a:avLst/>
          </a:prstGeom>
        </p:spPr>
      </p:pic>
      <p:sp>
        <p:nvSpPr>
          <p:cNvPr id="5" name="TextBox 4"/>
          <p:cNvSpPr txBox="1"/>
          <p:nvPr/>
        </p:nvSpPr>
        <p:spPr>
          <a:xfrm>
            <a:off x="2438400" y="228600"/>
            <a:ext cx="4953000" cy="1015663"/>
          </a:xfrm>
          <a:prstGeom prst="rect">
            <a:avLst/>
          </a:prstGeom>
          <a:noFill/>
        </p:spPr>
        <p:txBody>
          <a:bodyPr wrap="square" rtlCol="0">
            <a:spAutoFit/>
          </a:bodyPr>
          <a:lstStyle/>
          <a:p>
            <a:pPr algn="ctr"/>
            <a:r>
              <a:rPr lang="en-US" sz="2800" dirty="0"/>
              <a:t>All Categories of Farmland</a:t>
            </a:r>
          </a:p>
          <a:p>
            <a:pPr algn="ctr"/>
            <a:r>
              <a:rPr lang="en-US" sz="3200" b="1" dirty="0"/>
              <a:t>The Great State of Illinois</a:t>
            </a:r>
          </a:p>
        </p:txBody>
      </p:sp>
      <p:sp>
        <p:nvSpPr>
          <p:cNvPr id="7" name="TextBox 6"/>
          <p:cNvSpPr txBox="1"/>
          <p:nvPr/>
        </p:nvSpPr>
        <p:spPr>
          <a:xfrm>
            <a:off x="1905000" y="1219200"/>
            <a:ext cx="6400800" cy="646331"/>
          </a:xfrm>
          <a:prstGeom prst="rect">
            <a:avLst/>
          </a:prstGeom>
          <a:noFill/>
        </p:spPr>
        <p:txBody>
          <a:bodyPr wrap="square" rtlCol="0">
            <a:spAutoFit/>
          </a:bodyPr>
          <a:lstStyle/>
          <a:p>
            <a:r>
              <a:rPr lang="en-US" sz="1800" dirty="0" smtClean="0"/>
              <a:t>These </a:t>
            </a:r>
            <a:r>
              <a:rPr lang="en-US" sz="1800" i="1" dirty="0" smtClean="0"/>
              <a:t>(rounded) </a:t>
            </a:r>
            <a:r>
              <a:rPr lang="en-US" sz="1800" dirty="0" smtClean="0"/>
              <a:t>figures are the average as reported by each region on the categories shown. </a:t>
            </a:r>
            <a:endParaRPr lang="en-US" sz="1800" dirty="0"/>
          </a:p>
        </p:txBody>
      </p:sp>
      <p:graphicFrame>
        <p:nvGraphicFramePr>
          <p:cNvPr id="9" name="Table 8"/>
          <p:cNvGraphicFramePr>
            <a:graphicFrameLocks noGrp="1"/>
          </p:cNvGraphicFramePr>
          <p:nvPr/>
        </p:nvGraphicFramePr>
        <p:xfrm>
          <a:off x="1143000" y="1905000"/>
          <a:ext cx="7162804" cy="4058920"/>
        </p:xfrm>
        <a:graphic>
          <a:graphicData uri="http://schemas.openxmlformats.org/drawingml/2006/table">
            <a:tbl>
              <a:tblPr firstRow="1" bandRow="1">
                <a:tableStyleId>{5C22544A-7EE6-4342-B048-85BDC9FD1C3A}</a:tableStyleId>
              </a:tblPr>
              <a:tblGrid>
                <a:gridCol w="1066801"/>
                <a:gridCol w="979715"/>
                <a:gridCol w="850797"/>
                <a:gridCol w="885290"/>
                <a:gridCol w="885290"/>
                <a:gridCol w="1287694"/>
                <a:gridCol w="1207217"/>
              </a:tblGrid>
              <a:tr h="304800">
                <a:tc>
                  <a:txBody>
                    <a:bodyPr/>
                    <a:lstStyle/>
                    <a:p>
                      <a:endParaRPr lang="en-US" sz="16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i="1" u="sng" baseline="0" dirty="0">
                          <a:solidFill>
                            <a:schemeClr val="tx1"/>
                          </a:solidFill>
                        </a:rPr>
                        <a:t>Excellent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i="1" u="sng" baseline="0" dirty="0">
                          <a:solidFill>
                            <a:schemeClr val="tx1"/>
                          </a:solidFill>
                        </a:rPr>
                        <a:t>Good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i="1" u="sng" baseline="0" dirty="0">
                          <a:solidFill>
                            <a:schemeClr val="tx1"/>
                          </a:solidFill>
                        </a:rPr>
                        <a:t>Average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i="1" u="sng" baseline="0" dirty="0">
                          <a:solidFill>
                            <a:schemeClr val="tx1"/>
                          </a:solidFill>
                        </a:rPr>
                        <a:t>Fair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i="1" u="sng" baseline="0" dirty="0">
                          <a:solidFill>
                            <a:schemeClr val="tx1"/>
                          </a:solidFill>
                        </a:rPr>
                        <a:t>Recreational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b="0" i="1" u="sng" baseline="0" dirty="0">
                          <a:solidFill>
                            <a:schemeClr val="tx1"/>
                          </a:solidFill>
                        </a:rPr>
                        <a:t>Transitional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14960">
                <a:tc>
                  <a:txBody>
                    <a:bodyPr/>
                    <a:lstStyle/>
                    <a:p>
                      <a:r>
                        <a:rPr lang="en-US" sz="1600" baseline="0" dirty="0">
                          <a:solidFill>
                            <a:schemeClr val="tx1"/>
                          </a:solidFill>
                        </a:rPr>
                        <a:t>Region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$12,700</a:t>
                      </a:r>
                      <a:endParaRPr lang="en-US" sz="16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9,100</a:t>
                      </a:r>
                      <a:endParaRPr lang="en-US" sz="16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$9,300</a:t>
                      </a:r>
                      <a:endParaRPr lang="en-US" sz="16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$6,000</a:t>
                      </a:r>
                      <a:endParaRPr lang="en-US" sz="16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$25,400</a:t>
                      </a:r>
                      <a:endParaRPr lang="en-US" sz="16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94640">
                <a:tc>
                  <a:txBody>
                    <a:bodyPr/>
                    <a:lstStyle/>
                    <a:p>
                      <a:r>
                        <a:rPr lang="en-US" sz="1600" baseline="0" dirty="0">
                          <a:solidFill>
                            <a:schemeClr val="tx1"/>
                          </a:solidFill>
                        </a:rPr>
                        <a:t>Region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$12,900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$10,000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$7,100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$5,900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$4,300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$17,500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4640">
                <a:tc>
                  <a:txBody>
                    <a:bodyPr/>
                    <a:lstStyle/>
                    <a:p>
                      <a:r>
                        <a:rPr lang="en-US" sz="1600" baseline="0" dirty="0">
                          <a:solidFill>
                            <a:schemeClr val="tx1"/>
                          </a:solidFill>
                        </a:rPr>
                        <a:t>Region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13,600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$9,500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$6,900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$3,400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4640">
                <a:tc>
                  <a:txBody>
                    <a:bodyPr/>
                    <a:lstStyle/>
                    <a:p>
                      <a:r>
                        <a:rPr lang="en-US" sz="1600" baseline="0" dirty="0">
                          <a:solidFill>
                            <a:schemeClr val="tx1"/>
                          </a:solidFill>
                        </a:rPr>
                        <a:t>Region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12,300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9,500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$7,600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$8,700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4,500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$25,000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4640">
                <a:tc>
                  <a:txBody>
                    <a:bodyPr/>
                    <a:lstStyle/>
                    <a:p>
                      <a:r>
                        <a:rPr lang="en-US" sz="1600" baseline="0" dirty="0">
                          <a:solidFill>
                            <a:schemeClr val="tx1"/>
                          </a:solidFill>
                        </a:rPr>
                        <a:t>Region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11,500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$9,100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$7,000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$4,400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3,100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$7,500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4640">
                <a:tc>
                  <a:txBody>
                    <a:bodyPr/>
                    <a:lstStyle/>
                    <a:p>
                      <a:r>
                        <a:rPr lang="en-US" sz="1600" baseline="0" dirty="0">
                          <a:solidFill>
                            <a:schemeClr val="tx1"/>
                          </a:solidFill>
                        </a:rPr>
                        <a:t>Region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$12,600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$9,900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8,100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$7,200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$2,900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 -</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4640">
                <a:tc>
                  <a:txBody>
                    <a:bodyPr/>
                    <a:lstStyle/>
                    <a:p>
                      <a:r>
                        <a:rPr lang="en-US" sz="1600" baseline="0" dirty="0">
                          <a:solidFill>
                            <a:schemeClr val="tx1"/>
                          </a:solidFill>
                        </a:rPr>
                        <a:t>Region 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$12,900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10,000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6,800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 -</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$3,300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$37,600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8440">
                <a:tc>
                  <a:txBody>
                    <a:bodyPr/>
                    <a:lstStyle/>
                    <a:p>
                      <a:r>
                        <a:rPr lang="en-US" sz="1600" baseline="0" dirty="0">
                          <a:solidFill>
                            <a:schemeClr val="tx1"/>
                          </a:solidFill>
                        </a:rPr>
                        <a:t>Region 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 -</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$10,300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$9,200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$7,500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3,900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$10,100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8440">
                <a:tc>
                  <a:txBody>
                    <a:bodyPr/>
                    <a:lstStyle/>
                    <a:p>
                      <a:r>
                        <a:rPr lang="en-US" sz="1600" baseline="0" dirty="0">
                          <a:solidFill>
                            <a:schemeClr val="tx1"/>
                          </a:solidFill>
                        </a:rPr>
                        <a:t>Region 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 -</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$9,400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a:solidFill>
                            <a:schemeClr val="tx1"/>
                          </a:solidFill>
                        </a:rPr>
                        <a:t>$</a:t>
                      </a:r>
                      <a:r>
                        <a:rPr lang="en-US" sz="1600" baseline="0" dirty="0" smtClean="0">
                          <a:solidFill>
                            <a:schemeClr val="tx1"/>
                          </a:solidFill>
                        </a:rPr>
                        <a:t>7,900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$5,900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$3,000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aseline="0" dirty="0" smtClean="0">
                          <a:solidFill>
                            <a:schemeClr val="tx1"/>
                          </a:solidFill>
                        </a:rPr>
                        <a:t>$16,300</a:t>
                      </a: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8440">
                <a:tc>
                  <a:txBody>
                    <a:bodyPr/>
                    <a:lstStyle/>
                    <a:p>
                      <a:r>
                        <a:rPr lang="en-US" sz="1600" baseline="0" dirty="0">
                          <a:solidFill>
                            <a:schemeClr val="tx1"/>
                          </a:solidFill>
                        </a:rPr>
                        <a:t>Region 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u="sng" baseline="0" dirty="0" smtClean="0">
                          <a:solidFill>
                            <a:schemeClr val="tx1"/>
                          </a:solidFill>
                        </a:rPr>
                        <a:t>- -</a:t>
                      </a:r>
                      <a:endParaRPr lang="en-US" sz="1600" u="sng"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u="sng" baseline="0" dirty="0" smtClean="0">
                          <a:solidFill>
                            <a:schemeClr val="tx1"/>
                          </a:solidFill>
                        </a:rPr>
                        <a:t>$10,000</a:t>
                      </a:r>
                      <a:endParaRPr lang="en-US" sz="1600" u="sng"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u="sng" baseline="0" dirty="0" smtClean="0">
                          <a:solidFill>
                            <a:schemeClr val="tx1"/>
                          </a:solidFill>
                        </a:rPr>
                        <a:t>$5,600</a:t>
                      </a:r>
                      <a:endParaRPr lang="en-US" sz="1600" u="sng"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u="sng" baseline="0" dirty="0" smtClean="0">
                          <a:solidFill>
                            <a:schemeClr val="tx1"/>
                          </a:solidFill>
                        </a:rPr>
                        <a:t>$4,200</a:t>
                      </a:r>
                      <a:endParaRPr lang="en-US" sz="1600" u="sng"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u="sng" baseline="0" dirty="0">
                          <a:solidFill>
                            <a:schemeClr val="tx1"/>
                          </a:solidFill>
                        </a:rPr>
                        <a:t>$</a:t>
                      </a:r>
                      <a:r>
                        <a:rPr lang="en-US" sz="1600" u="sng" baseline="0" dirty="0" smtClean="0">
                          <a:solidFill>
                            <a:schemeClr val="tx1"/>
                          </a:solidFill>
                        </a:rPr>
                        <a:t>2,700</a:t>
                      </a:r>
                      <a:endParaRPr lang="en-US" sz="1600" u="sng"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u="sng" baseline="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r>
                        <a:rPr lang="en-US" sz="1600" b="1" baseline="0" dirty="0">
                          <a:solidFill>
                            <a:schemeClr val="tx1"/>
                          </a:solidFill>
                        </a:rPr>
                        <a:t>Average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12,600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9,700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$7,500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5,850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3,700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19,900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981200" y="6019800"/>
            <a:ext cx="5943600" cy="646331"/>
          </a:xfrm>
          <a:prstGeom prst="rect">
            <a:avLst/>
          </a:prstGeom>
          <a:noFill/>
        </p:spPr>
        <p:txBody>
          <a:bodyPr wrap="square" rtlCol="0">
            <a:spAutoFit/>
          </a:bodyPr>
          <a:lstStyle/>
          <a:p>
            <a:r>
              <a:rPr lang="en-US" sz="1800" b="1" dirty="0"/>
              <a:t>Averages are dangerous - - </a:t>
            </a:r>
            <a:r>
              <a:rPr lang="en-US" sz="1800" dirty="0"/>
              <a:t>but they </a:t>
            </a:r>
            <a:r>
              <a:rPr lang="en-US" sz="1800" dirty="0" smtClean="0"/>
              <a:t>give </a:t>
            </a:r>
            <a:r>
              <a:rPr lang="en-US" sz="1800" dirty="0"/>
              <a:t>us a snapshot of each category </a:t>
            </a:r>
            <a:r>
              <a:rPr lang="en-US" sz="1800" i="1" dirty="0"/>
              <a:t>(for comparison)</a:t>
            </a:r>
            <a:r>
              <a:rPr lang="en-US" sz="1800" dirty="0"/>
              <a:t>.</a:t>
            </a:r>
            <a:endParaRPr lang="en-US" sz="1800" b="1" i="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2133600" y="228600"/>
            <a:ext cx="6781800" cy="615553"/>
          </a:xfrm>
          <a:prstGeom prst="rect">
            <a:avLst/>
          </a:prstGeom>
          <a:noFill/>
        </p:spPr>
        <p:txBody>
          <a:bodyPr wrap="square" rtlCol="0">
            <a:spAutoFit/>
          </a:bodyPr>
          <a:lstStyle/>
          <a:p>
            <a:pPr algn="ctr"/>
            <a:r>
              <a:rPr lang="en-US" sz="3400" b="1" dirty="0" smtClean="0"/>
              <a:t>2013 Excellent </a:t>
            </a:r>
            <a:r>
              <a:rPr lang="en-US" sz="3400" b="1" dirty="0"/>
              <a:t>Quality Farmland</a:t>
            </a:r>
          </a:p>
        </p:txBody>
      </p:sp>
      <p:graphicFrame>
        <p:nvGraphicFramePr>
          <p:cNvPr id="8" name="Table 7"/>
          <p:cNvGraphicFramePr>
            <a:graphicFrameLocks noGrp="1"/>
          </p:cNvGraphicFramePr>
          <p:nvPr/>
        </p:nvGraphicFramePr>
        <p:xfrm>
          <a:off x="3124200" y="1143000"/>
          <a:ext cx="5867400" cy="5645937"/>
        </p:xfrm>
        <a:graphic>
          <a:graphicData uri="http://schemas.openxmlformats.org/drawingml/2006/table">
            <a:tbl>
              <a:tblPr firstRow="1" bandRow="1">
                <a:tableStyleId>{5C22544A-7EE6-4342-B048-85BDC9FD1C3A}</a:tableStyleId>
              </a:tblPr>
              <a:tblGrid>
                <a:gridCol w="1295400"/>
                <a:gridCol w="990600"/>
                <a:gridCol w="3581400"/>
              </a:tblGrid>
              <a:tr h="498981">
                <a:tc>
                  <a:txBody>
                    <a:bodyPr/>
                    <a:lstStyle/>
                    <a:p>
                      <a:pPr algn="ctr"/>
                      <a:endParaRPr lang="en-US" sz="1400" b="0" i="1" u="sng"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1" baseline="0" dirty="0">
                          <a:solidFill>
                            <a:schemeClr val="tx1"/>
                          </a:solidFill>
                        </a:rPr>
                        <a:t>Mid Range</a:t>
                      </a:r>
                    </a:p>
                    <a:p>
                      <a:pPr algn="ctr"/>
                      <a:r>
                        <a:rPr lang="en-US" sz="1400" b="0" i="1" u="sng" baseline="0" dirty="0">
                          <a:solidFill>
                            <a:schemeClr val="tx1"/>
                          </a:solidFill>
                        </a:rPr>
                        <a:t>Land Value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i="1" baseline="0" dirty="0">
                        <a:solidFill>
                          <a:schemeClr val="tx1"/>
                        </a:solidFill>
                      </a:endParaRPr>
                    </a:p>
                    <a:p>
                      <a:r>
                        <a:rPr lang="en-US" sz="1400" b="0" i="1" baseline="0" dirty="0">
                          <a:solidFill>
                            <a:schemeClr val="tx1"/>
                          </a:solidFill>
                        </a:rPr>
                        <a:t>          </a:t>
                      </a:r>
                      <a:r>
                        <a:rPr lang="en-US" sz="1400" b="0" i="1" u="sng" baseline="0" dirty="0">
                          <a:solidFill>
                            <a:schemeClr val="tx1"/>
                          </a:solidFill>
                        </a:rPr>
                        <a:t>Comments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96240">
                <a:tc>
                  <a:txBody>
                    <a:bodyPr/>
                    <a:lstStyle/>
                    <a:p>
                      <a:pPr algn="ctr"/>
                      <a:r>
                        <a:rPr lang="en-US" sz="1600" baseline="0" dirty="0">
                          <a:solidFill>
                            <a:schemeClr val="tx1"/>
                          </a:solidFill>
                        </a:rPr>
                        <a:t>Region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$12,700</a:t>
                      </a:r>
                      <a:endParaRPr lang="en-US" sz="1600" b="1"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Made up for last year’s softness - - mainly farmer buyers - - finished strong.</a:t>
                      </a:r>
                      <a:endParaRPr lang="en-US" sz="12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48640">
                <a:tc>
                  <a:txBody>
                    <a:bodyPr/>
                    <a:lstStyle/>
                    <a:p>
                      <a:pPr algn="ctr"/>
                      <a:r>
                        <a:rPr lang="en-US" sz="1600" baseline="0" dirty="0">
                          <a:solidFill>
                            <a:schemeClr val="tx1"/>
                          </a:solidFill>
                        </a:rPr>
                        <a:t>Region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$12,900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Purchasers were local farmers - - this category is stable and will be the last of the categories to see a pull back in values.</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5760">
                <a:tc>
                  <a:txBody>
                    <a:bodyPr/>
                    <a:lstStyle/>
                    <a:p>
                      <a:pPr algn="ctr"/>
                      <a:r>
                        <a:rPr lang="en-US" sz="1600" baseline="0" dirty="0">
                          <a:solidFill>
                            <a:schemeClr val="tx1"/>
                          </a:solidFill>
                        </a:rPr>
                        <a:t>Region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13,600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a:solidFill>
                            <a:schemeClr val="tx1"/>
                          </a:solidFill>
                        </a:rPr>
                        <a:t>Prime land has shown strength at auction. </a:t>
                      </a:r>
                      <a:r>
                        <a:rPr lang="en-US" sz="1200" baseline="0" dirty="0" smtClean="0">
                          <a:solidFill>
                            <a:schemeClr val="tx1"/>
                          </a:solidFill>
                        </a:rPr>
                        <a:t>Highest sale was $20,500 per acre.</a:t>
                      </a:r>
                      <a:endParaRPr lang="en-US" sz="1200" i="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18160">
                <a:tc>
                  <a:txBody>
                    <a:bodyPr/>
                    <a:lstStyle/>
                    <a:p>
                      <a:pPr algn="ctr"/>
                      <a:r>
                        <a:rPr lang="en-US" sz="1600" baseline="0" dirty="0">
                          <a:solidFill>
                            <a:schemeClr val="tx1"/>
                          </a:solidFill>
                        </a:rPr>
                        <a:t>Region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12,300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Best farms led the way to more record highs at auctions.  Good drainage pays.  40 to 160 acres brought highest price. Neighbor bidding - $16,000 per acre!</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63880">
                <a:tc>
                  <a:txBody>
                    <a:bodyPr/>
                    <a:lstStyle/>
                    <a:p>
                      <a:pPr algn="ctr"/>
                      <a:r>
                        <a:rPr lang="en-US" sz="1600" baseline="0" dirty="0">
                          <a:solidFill>
                            <a:schemeClr val="tx1"/>
                          </a:solidFill>
                        </a:rPr>
                        <a:t>Region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11,500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Less properties available for purchase - - first quarter record high prices - - values declined into year-end.  Farmers were not sellers.</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85800">
                <a:tc>
                  <a:txBody>
                    <a:bodyPr/>
                    <a:lstStyle/>
                    <a:p>
                      <a:pPr algn="ctr"/>
                      <a:r>
                        <a:rPr lang="en-US" sz="1600" baseline="0" dirty="0">
                          <a:solidFill>
                            <a:schemeClr val="tx1"/>
                          </a:solidFill>
                        </a:rPr>
                        <a:t>Region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12,600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Farming families were buyers - - fewer buyers at auction as year progressed.  Land values were weak during the 4</a:t>
                      </a:r>
                      <a:r>
                        <a:rPr lang="en-US" sz="1200" baseline="30000" dirty="0" smtClean="0">
                          <a:solidFill>
                            <a:schemeClr val="tx1"/>
                          </a:solidFill>
                        </a:rPr>
                        <a:t>th</a:t>
                      </a:r>
                      <a:r>
                        <a:rPr lang="en-US" sz="1200" baseline="0" dirty="0" smtClean="0">
                          <a:solidFill>
                            <a:schemeClr val="tx1"/>
                          </a:solidFill>
                        </a:rPr>
                        <a:t> quarter and finished lower on the year.</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9321">
                <a:tc>
                  <a:txBody>
                    <a:bodyPr/>
                    <a:lstStyle/>
                    <a:p>
                      <a:pPr algn="ctr"/>
                      <a:r>
                        <a:rPr lang="en-US" sz="1600" baseline="0" dirty="0">
                          <a:solidFill>
                            <a:schemeClr val="tx1"/>
                          </a:solidFill>
                        </a:rPr>
                        <a:t>Region 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12,900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just"/>
                      <a:r>
                        <a:rPr lang="en-US" sz="1200" baseline="0" dirty="0" smtClean="0">
                          <a:solidFill>
                            <a:schemeClr val="tx1"/>
                          </a:solidFill>
                        </a:rPr>
                        <a:t>Strong Demand for excellent quality - investors with ties to aggressive farmers still buying.</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799">
                <a:tc>
                  <a:txBody>
                    <a:bodyPr/>
                    <a:lstStyle/>
                    <a:p>
                      <a:pPr algn="ctr">
                        <a:lnSpc>
                          <a:spcPts val="1000"/>
                        </a:lnSpc>
                      </a:pPr>
                      <a:r>
                        <a:rPr lang="en-US" sz="1600" baseline="0" dirty="0">
                          <a:solidFill>
                            <a:schemeClr val="tx1"/>
                          </a:solidFill>
                        </a:rPr>
                        <a:t>Region 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000"/>
                        </a:lnSpc>
                      </a:pPr>
                      <a:r>
                        <a:rPr lang="en-US" sz="1600" b="1" baseline="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nSpc>
                          <a:spcPts val="1000"/>
                        </a:lnSpc>
                      </a:pPr>
                      <a:endParaRPr lang="en-US" sz="1300" i="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4084">
                <a:tc>
                  <a:txBody>
                    <a:bodyPr/>
                    <a:lstStyle/>
                    <a:p>
                      <a:pPr algn="ctr">
                        <a:lnSpc>
                          <a:spcPts val="1000"/>
                        </a:lnSpc>
                      </a:pPr>
                      <a:r>
                        <a:rPr lang="en-US" sz="1600" baseline="0" dirty="0">
                          <a:solidFill>
                            <a:schemeClr val="tx1"/>
                          </a:solidFill>
                        </a:rPr>
                        <a:t>Region 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000"/>
                        </a:lnSpc>
                      </a:pPr>
                      <a:r>
                        <a:rPr lang="en-US" sz="1600" b="1" baseline="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000"/>
                        </a:lnSpc>
                      </a:pP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8369">
                <a:tc>
                  <a:txBody>
                    <a:bodyPr/>
                    <a:lstStyle/>
                    <a:p>
                      <a:pPr algn="ctr">
                        <a:lnSpc>
                          <a:spcPts val="1000"/>
                        </a:lnSpc>
                      </a:pPr>
                      <a:r>
                        <a:rPr lang="en-US" sz="1600" baseline="0" dirty="0">
                          <a:solidFill>
                            <a:schemeClr val="tx1"/>
                          </a:solidFill>
                        </a:rPr>
                        <a:t>  Region 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000"/>
                        </a:lnSpc>
                      </a:pPr>
                      <a:r>
                        <a:rPr lang="en-US" sz="1600" b="1" u="none" baseline="0" dirty="0">
                          <a:solidFill>
                            <a:schemeClr val="tx1"/>
                          </a:solidFill>
                        </a:rPr>
                        <a:t>- -</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000"/>
                        </a:lnSpc>
                      </a:pP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49816">
                <a:tc>
                  <a:txBody>
                    <a:bodyPr/>
                    <a:lstStyle/>
                    <a:p>
                      <a:pPr algn="ctr">
                        <a:lnSpc>
                          <a:spcPts val="1200"/>
                        </a:lnSpc>
                      </a:pPr>
                      <a:endParaRPr lang="en-US" sz="16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200"/>
                        </a:lnSpc>
                      </a:pPr>
                      <a:r>
                        <a:rPr lang="en-US" sz="1600" b="1" baseline="0" dirty="0">
                          <a:solidFill>
                            <a:schemeClr val="tx1"/>
                          </a:solidFill>
                        </a:rPr>
                        <a:t>$</a:t>
                      </a:r>
                      <a:r>
                        <a:rPr lang="en-US" sz="1600" b="1" baseline="0" dirty="0" smtClean="0">
                          <a:solidFill>
                            <a:schemeClr val="tx1"/>
                          </a:solidFill>
                        </a:rPr>
                        <a:t>12,600</a:t>
                      </a:r>
                      <a:endParaRPr lang="en-US" sz="1600" b="1" i="1" baseline="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ts val="1200"/>
                        </a:lnSpc>
                      </a:pPr>
                      <a:r>
                        <a:rPr lang="en-US" sz="1300" b="1" i="1" baseline="0" dirty="0" smtClean="0">
                          <a:solidFill>
                            <a:schemeClr val="tx1"/>
                          </a:solidFill>
                        </a:rPr>
                        <a:t>(average)</a:t>
                      </a:r>
                      <a:endParaRPr lang="en-US" sz="1300" b="1" i="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2971800" y="838200"/>
            <a:ext cx="6172200" cy="353943"/>
          </a:xfrm>
          <a:prstGeom prst="rect">
            <a:avLst/>
          </a:prstGeom>
          <a:noFill/>
        </p:spPr>
        <p:txBody>
          <a:bodyPr wrap="square" rtlCol="0">
            <a:spAutoFit/>
          </a:bodyPr>
          <a:lstStyle/>
          <a:p>
            <a:r>
              <a:rPr lang="en-US" sz="1700" dirty="0" smtClean="0"/>
              <a:t>The prices shown below are the averages reported by each  region.  </a:t>
            </a:r>
            <a:endParaRPr lang="en-US" sz="17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2590800" y="152400"/>
            <a:ext cx="5867400" cy="615553"/>
          </a:xfrm>
          <a:prstGeom prst="rect">
            <a:avLst/>
          </a:prstGeom>
          <a:noFill/>
        </p:spPr>
        <p:txBody>
          <a:bodyPr wrap="square" rtlCol="0">
            <a:spAutoFit/>
          </a:bodyPr>
          <a:lstStyle/>
          <a:p>
            <a:pPr algn="ctr"/>
            <a:r>
              <a:rPr lang="en-US" sz="3400" b="1" dirty="0" smtClean="0"/>
              <a:t> 2013 Good </a:t>
            </a:r>
            <a:r>
              <a:rPr lang="en-US" sz="3400" b="1" dirty="0"/>
              <a:t>Quality Farmland</a:t>
            </a:r>
          </a:p>
        </p:txBody>
      </p:sp>
      <p:graphicFrame>
        <p:nvGraphicFramePr>
          <p:cNvPr id="8" name="Table 7"/>
          <p:cNvGraphicFramePr>
            <a:graphicFrameLocks noGrp="1"/>
          </p:cNvGraphicFramePr>
          <p:nvPr/>
        </p:nvGraphicFramePr>
        <p:xfrm>
          <a:off x="2895601" y="1371600"/>
          <a:ext cx="6019799" cy="5010391"/>
        </p:xfrm>
        <a:graphic>
          <a:graphicData uri="http://schemas.openxmlformats.org/drawingml/2006/table">
            <a:tbl>
              <a:tblPr firstRow="1" bandRow="1">
                <a:tableStyleId>{5C22544A-7EE6-4342-B048-85BDC9FD1C3A}</a:tableStyleId>
              </a:tblPr>
              <a:tblGrid>
                <a:gridCol w="1219199"/>
                <a:gridCol w="990600"/>
                <a:gridCol w="3810000"/>
              </a:tblGrid>
              <a:tr h="498175">
                <a:tc>
                  <a:txBody>
                    <a:bodyPr/>
                    <a:lstStyle/>
                    <a:p>
                      <a:pPr algn="ctr">
                        <a:lnSpc>
                          <a:spcPts val="1300"/>
                        </a:lnSpc>
                      </a:pPr>
                      <a:endParaRPr lang="en-US" sz="18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ts val="1300"/>
                        </a:lnSpc>
                      </a:pPr>
                      <a:r>
                        <a:rPr lang="en-US" sz="1400" b="0" i="1" baseline="0" dirty="0">
                          <a:solidFill>
                            <a:schemeClr val="tx1"/>
                          </a:solidFill>
                        </a:rPr>
                        <a:t>Mid Range</a:t>
                      </a:r>
                    </a:p>
                    <a:p>
                      <a:pPr algn="ctr">
                        <a:lnSpc>
                          <a:spcPts val="1300"/>
                        </a:lnSpc>
                      </a:pPr>
                      <a:r>
                        <a:rPr lang="en-US" sz="1400" b="0" i="1" u="sng" baseline="0" dirty="0">
                          <a:solidFill>
                            <a:schemeClr val="tx1"/>
                          </a:solidFill>
                        </a:rPr>
                        <a:t>Land Value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en-US" sz="1400" b="0" i="1" baseline="0" dirty="0">
                        <a:solidFill>
                          <a:schemeClr val="tx1"/>
                        </a:solidFill>
                      </a:endParaRPr>
                    </a:p>
                    <a:p>
                      <a:pPr>
                        <a:lnSpc>
                          <a:spcPts val="1300"/>
                        </a:lnSpc>
                      </a:pPr>
                      <a:r>
                        <a:rPr lang="en-US" sz="1400" b="0" i="1" baseline="0" dirty="0">
                          <a:solidFill>
                            <a:schemeClr val="tx1"/>
                          </a:solidFill>
                        </a:rPr>
                        <a:t>          </a:t>
                      </a:r>
                      <a:r>
                        <a:rPr lang="en-US" sz="1400" b="0" i="1" u="sng" baseline="0" dirty="0">
                          <a:solidFill>
                            <a:schemeClr val="tx1"/>
                          </a:solidFill>
                        </a:rPr>
                        <a:t>Comments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68871">
                <a:tc>
                  <a:txBody>
                    <a:bodyPr/>
                    <a:lstStyle/>
                    <a:p>
                      <a:pPr algn="ctr">
                        <a:lnSpc>
                          <a:spcPts val="1300"/>
                        </a:lnSpc>
                      </a:pPr>
                      <a:r>
                        <a:rPr lang="en-US" sz="1600" baseline="0" dirty="0">
                          <a:solidFill>
                            <a:schemeClr val="tx1"/>
                          </a:solidFill>
                        </a:rPr>
                        <a:t>Region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a:solidFill>
                            <a:schemeClr val="tx1"/>
                          </a:solidFill>
                        </a:rPr>
                        <a:t>$</a:t>
                      </a:r>
                      <a:r>
                        <a:rPr lang="en-US" sz="1600" b="1" baseline="0" dirty="0" smtClean="0">
                          <a:solidFill>
                            <a:schemeClr val="tx1"/>
                          </a:solidFill>
                        </a:rPr>
                        <a:t>9,100</a:t>
                      </a:r>
                      <a:endParaRPr lang="en-US" sz="1600" b="1"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Increasing crop input costs caused farmers to be more conservative buyers.</a:t>
                      </a:r>
                      <a:endParaRPr lang="en-US" sz="13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68871">
                <a:tc>
                  <a:txBody>
                    <a:bodyPr/>
                    <a:lstStyle/>
                    <a:p>
                      <a:pPr algn="ctr">
                        <a:lnSpc>
                          <a:spcPts val="1300"/>
                        </a:lnSpc>
                      </a:pPr>
                      <a:r>
                        <a:rPr lang="en-US" sz="1600" baseline="0" dirty="0">
                          <a:solidFill>
                            <a:schemeClr val="tx1"/>
                          </a:solidFill>
                        </a:rPr>
                        <a:t>Region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smtClean="0">
                          <a:solidFill>
                            <a:schemeClr val="tx1"/>
                          </a:solidFill>
                        </a:rPr>
                        <a:t>$10,000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Local farmer buyers more heavily discounted wooded and pasture ground.  Buyers preference shifting to excellent quality tracts due to yield differences.</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8541">
                <a:tc>
                  <a:txBody>
                    <a:bodyPr/>
                    <a:lstStyle/>
                    <a:p>
                      <a:pPr algn="ctr">
                        <a:lnSpc>
                          <a:spcPts val="1300"/>
                        </a:lnSpc>
                      </a:pPr>
                      <a:r>
                        <a:rPr lang="en-US" sz="1600" baseline="0" dirty="0">
                          <a:solidFill>
                            <a:schemeClr val="tx1"/>
                          </a:solidFill>
                        </a:rPr>
                        <a:t>Region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smtClean="0">
                          <a:solidFill>
                            <a:schemeClr val="tx1"/>
                          </a:solidFill>
                        </a:rPr>
                        <a:t>$9,500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Pronounced value difference regarding time to farm, field shapes, topography.  Larger farmers shy away.</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26379">
                <a:tc>
                  <a:txBody>
                    <a:bodyPr/>
                    <a:lstStyle/>
                    <a:p>
                      <a:pPr algn="ctr">
                        <a:lnSpc>
                          <a:spcPts val="1300"/>
                        </a:lnSpc>
                      </a:pPr>
                      <a:r>
                        <a:rPr lang="en-US" sz="1600" baseline="0" dirty="0">
                          <a:solidFill>
                            <a:schemeClr val="tx1"/>
                          </a:solidFill>
                        </a:rPr>
                        <a:t>Region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a:solidFill>
                            <a:schemeClr val="tx1"/>
                          </a:solidFill>
                        </a:rPr>
                        <a:t>$</a:t>
                      </a:r>
                      <a:r>
                        <a:rPr lang="en-US" sz="1600" b="1" baseline="0" dirty="0" smtClean="0">
                          <a:solidFill>
                            <a:schemeClr val="tx1"/>
                          </a:solidFill>
                        </a:rPr>
                        <a:t>9,500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Lower supply of land on market - - adequate buyer demand - - wider range in values.</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13094">
                <a:tc>
                  <a:txBody>
                    <a:bodyPr/>
                    <a:lstStyle/>
                    <a:p>
                      <a:pPr algn="ctr">
                        <a:lnSpc>
                          <a:spcPts val="1300"/>
                        </a:lnSpc>
                      </a:pPr>
                      <a:r>
                        <a:rPr lang="en-US" sz="1600" baseline="0" dirty="0">
                          <a:solidFill>
                            <a:schemeClr val="tx1"/>
                          </a:solidFill>
                        </a:rPr>
                        <a:t>Region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smtClean="0">
                          <a:solidFill>
                            <a:schemeClr val="tx1"/>
                          </a:solidFill>
                        </a:rPr>
                        <a:t>$9,100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Wide variation in sales prices - - investors anticipated higher cash returns - - farmers were aggressive buyers.</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pPr algn="ctr">
                        <a:lnSpc>
                          <a:spcPts val="1300"/>
                        </a:lnSpc>
                      </a:pPr>
                      <a:r>
                        <a:rPr lang="en-US" sz="1600" baseline="0" dirty="0">
                          <a:solidFill>
                            <a:schemeClr val="tx1"/>
                          </a:solidFill>
                        </a:rPr>
                        <a:t>Region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smtClean="0">
                          <a:solidFill>
                            <a:schemeClr val="tx1"/>
                          </a:solidFill>
                        </a:rPr>
                        <a:t>$9,900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Wide range in the size of tracts being sold. </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6179">
                <a:tc>
                  <a:txBody>
                    <a:bodyPr/>
                    <a:lstStyle/>
                    <a:p>
                      <a:pPr algn="ctr">
                        <a:lnSpc>
                          <a:spcPts val="1300"/>
                        </a:lnSpc>
                      </a:pPr>
                      <a:r>
                        <a:rPr lang="en-US" sz="1600" baseline="0" dirty="0">
                          <a:solidFill>
                            <a:schemeClr val="tx1"/>
                          </a:solidFill>
                        </a:rPr>
                        <a:t>Region 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a:solidFill>
                            <a:schemeClr val="tx1"/>
                          </a:solidFill>
                        </a:rPr>
                        <a:t>$</a:t>
                      </a:r>
                      <a:r>
                        <a:rPr lang="en-US" sz="1600" b="1" baseline="0" dirty="0" smtClean="0">
                          <a:solidFill>
                            <a:schemeClr val="tx1"/>
                          </a:solidFill>
                        </a:rPr>
                        <a:t>10,000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Southern counties in region held up best as year-end values softened.</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1347">
                <a:tc>
                  <a:txBody>
                    <a:bodyPr/>
                    <a:lstStyle/>
                    <a:p>
                      <a:pPr algn="ctr">
                        <a:lnSpc>
                          <a:spcPts val="1300"/>
                        </a:lnSpc>
                      </a:pPr>
                      <a:r>
                        <a:rPr lang="en-US" sz="1600" baseline="0" dirty="0">
                          <a:solidFill>
                            <a:schemeClr val="tx1"/>
                          </a:solidFill>
                        </a:rPr>
                        <a:t>Region 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smtClean="0">
                          <a:solidFill>
                            <a:schemeClr val="tx1"/>
                          </a:solidFill>
                        </a:rPr>
                        <a:t>$10,300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i="0" baseline="0" dirty="0" smtClean="0">
                          <a:solidFill>
                            <a:schemeClr val="tx1"/>
                          </a:solidFill>
                        </a:rPr>
                        <a:t>Southern Illinois has limited soils above 133 productivity index - - strong prices on tracts that sold.</a:t>
                      </a:r>
                      <a:endParaRPr lang="en-US" sz="1300" i="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16864">
                <a:tc>
                  <a:txBody>
                    <a:bodyPr/>
                    <a:lstStyle/>
                    <a:p>
                      <a:pPr algn="ctr">
                        <a:lnSpc>
                          <a:spcPts val="1300"/>
                        </a:lnSpc>
                      </a:pPr>
                      <a:r>
                        <a:rPr lang="en-US" sz="1600" baseline="0" dirty="0">
                          <a:solidFill>
                            <a:schemeClr val="tx1"/>
                          </a:solidFill>
                        </a:rPr>
                        <a:t>Region 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smtClean="0">
                          <a:solidFill>
                            <a:schemeClr val="tx1"/>
                          </a:solidFill>
                        </a:rPr>
                        <a:t>$9,400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Most soils are below 115 in productivity - - few sales in this category.</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68871">
                <a:tc>
                  <a:txBody>
                    <a:bodyPr/>
                    <a:lstStyle/>
                    <a:p>
                      <a:pPr algn="ctr">
                        <a:lnSpc>
                          <a:spcPts val="1300"/>
                        </a:lnSpc>
                      </a:pPr>
                      <a:r>
                        <a:rPr lang="en-US" sz="1600" baseline="0" dirty="0">
                          <a:solidFill>
                            <a:schemeClr val="tx1"/>
                          </a:solidFill>
                        </a:rPr>
                        <a:t>  Region 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ts val="1300"/>
                        </a:lnSpc>
                      </a:pPr>
                      <a:r>
                        <a:rPr lang="en-US" sz="1600" b="1" baseline="0" dirty="0" smtClean="0">
                          <a:solidFill>
                            <a:schemeClr val="tx1"/>
                          </a:solidFill>
                        </a:rPr>
                        <a:t>$10,000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aseline="0" dirty="0" smtClean="0">
                          <a:solidFill>
                            <a:schemeClr val="tx1"/>
                          </a:solidFill>
                        </a:rPr>
                        <a:t>Less than 7% of land in this category.  Sales due to estates or retirements.  Farmer buyers.</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2971800" y="762000"/>
            <a:ext cx="5867400" cy="615553"/>
          </a:xfrm>
          <a:prstGeom prst="rect">
            <a:avLst/>
          </a:prstGeom>
          <a:noFill/>
        </p:spPr>
        <p:txBody>
          <a:bodyPr wrap="square" rtlCol="0">
            <a:spAutoFit/>
          </a:bodyPr>
          <a:lstStyle/>
          <a:p>
            <a:r>
              <a:rPr lang="en-US" sz="1700" dirty="0" smtClean="0"/>
              <a:t>The prices shown below are the averages reported by each  region.  </a:t>
            </a:r>
            <a:endParaRPr lang="en-US" sz="17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3276600" y="0"/>
            <a:ext cx="4953000" cy="615553"/>
          </a:xfrm>
          <a:prstGeom prst="rect">
            <a:avLst/>
          </a:prstGeom>
          <a:noFill/>
        </p:spPr>
        <p:txBody>
          <a:bodyPr wrap="square" rtlCol="0">
            <a:spAutoFit/>
          </a:bodyPr>
          <a:lstStyle/>
          <a:p>
            <a:pPr algn="ctr"/>
            <a:r>
              <a:rPr lang="en-US" sz="3400" b="1" dirty="0" smtClean="0"/>
              <a:t>2013 Recreational </a:t>
            </a:r>
            <a:r>
              <a:rPr lang="en-US" sz="3400" b="1" dirty="0"/>
              <a:t>Land</a:t>
            </a:r>
          </a:p>
        </p:txBody>
      </p:sp>
      <p:graphicFrame>
        <p:nvGraphicFramePr>
          <p:cNvPr id="8" name="Table 7"/>
          <p:cNvGraphicFramePr>
            <a:graphicFrameLocks noGrp="1"/>
          </p:cNvGraphicFramePr>
          <p:nvPr/>
        </p:nvGraphicFramePr>
        <p:xfrm>
          <a:off x="2895600" y="990600"/>
          <a:ext cx="6096000" cy="5735320"/>
        </p:xfrm>
        <a:graphic>
          <a:graphicData uri="http://schemas.openxmlformats.org/drawingml/2006/table">
            <a:tbl>
              <a:tblPr firstRow="1" bandRow="1">
                <a:tableStyleId>{5C22544A-7EE6-4342-B048-85BDC9FD1C3A}</a:tableStyleId>
              </a:tblPr>
              <a:tblGrid>
                <a:gridCol w="1143000"/>
                <a:gridCol w="990600"/>
                <a:gridCol w="3962400"/>
              </a:tblGrid>
              <a:tr h="370840">
                <a:tc>
                  <a:txBody>
                    <a:bodyPr/>
                    <a:lstStyle/>
                    <a:p>
                      <a:pPr algn="ctr"/>
                      <a:endParaRPr lang="en-US" sz="18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1" baseline="0" dirty="0">
                          <a:solidFill>
                            <a:schemeClr val="tx1"/>
                          </a:solidFill>
                        </a:rPr>
                        <a:t>Mid Range</a:t>
                      </a:r>
                    </a:p>
                    <a:p>
                      <a:pPr algn="ctr"/>
                      <a:r>
                        <a:rPr lang="en-US" sz="1400" b="0" i="1" u="sng" baseline="0" dirty="0">
                          <a:solidFill>
                            <a:schemeClr val="tx1"/>
                          </a:solidFill>
                        </a:rPr>
                        <a:t>Land Value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i="1" baseline="0" dirty="0">
                        <a:solidFill>
                          <a:schemeClr val="tx1"/>
                        </a:solidFill>
                      </a:endParaRPr>
                    </a:p>
                    <a:p>
                      <a:r>
                        <a:rPr lang="en-US" sz="1400" b="0" i="1" baseline="0" dirty="0">
                          <a:solidFill>
                            <a:schemeClr val="tx1"/>
                          </a:solidFill>
                        </a:rPr>
                        <a:t>          </a:t>
                      </a:r>
                      <a:r>
                        <a:rPr lang="en-US" sz="1400" b="0" i="1" u="sng" baseline="0" dirty="0">
                          <a:solidFill>
                            <a:schemeClr val="tx1"/>
                          </a:solidFill>
                        </a:rPr>
                        <a:t>Comments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624840">
                <a:tc>
                  <a:txBody>
                    <a:bodyPr/>
                    <a:lstStyle/>
                    <a:p>
                      <a:pPr algn="ctr"/>
                      <a:r>
                        <a:rPr lang="en-US" sz="1600" baseline="0" dirty="0">
                          <a:solidFill>
                            <a:schemeClr val="tx1"/>
                          </a:solidFill>
                        </a:rPr>
                        <a:t>Region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$6,000</a:t>
                      </a:r>
                      <a:endParaRPr lang="en-US" sz="1600" b="1"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Stronger values – declining deer population </a:t>
                      </a:r>
                      <a:r>
                        <a:rPr lang="en-US" sz="1200" i="1" baseline="0" dirty="0" smtClean="0">
                          <a:solidFill>
                            <a:schemeClr val="tx1"/>
                          </a:solidFill>
                        </a:rPr>
                        <a:t>(disease)</a:t>
                      </a:r>
                      <a:r>
                        <a:rPr lang="en-US" sz="1200" i="0" baseline="0" dirty="0" smtClean="0">
                          <a:solidFill>
                            <a:schemeClr val="tx1"/>
                          </a:solidFill>
                        </a:rPr>
                        <a:t> reducing interest. County forest preserves running out of funds.</a:t>
                      </a:r>
                      <a:endParaRPr lang="en-US" sz="12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94360">
                <a:tc>
                  <a:txBody>
                    <a:bodyPr/>
                    <a:lstStyle/>
                    <a:p>
                      <a:pPr algn="ctr"/>
                      <a:r>
                        <a:rPr lang="en-US" sz="1600" baseline="0" dirty="0">
                          <a:solidFill>
                            <a:schemeClr val="tx1"/>
                          </a:solidFill>
                        </a:rPr>
                        <a:t>Region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$4,300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Supply of land is significant - - exceeding demand.  Buyers are from the eastern portion of the state.  Tracts sell better with realtors.</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$3,400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Non-farming motivated buyers.  Broker assisted sales were strong. Auction sales demonstrated weakness.</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4,500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Steady volume of tracts sold – markets softened over 15 miles out from population centers.  Tract size is important.</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3,100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Demand was slow because of the overall poor economy - - only a few properties for sale.  Wide range in prices.</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$2,900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Steady volume of land - - prices down approximately 10%.</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$3,300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Low percentage tillable land demonstrates premiums - - used for pasture, timber, or recreation.  Steady prices</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3,900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Most tracts sold are either mostly or completely wooded.  Non-farmer and hunter buyers.  Good demand around metropolitan areas.</a:t>
                      </a:r>
                      <a:endParaRPr lang="en-US" sz="1200" i="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$3,000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Slight increase of value. Small irregular shape fields.  No correlation to productivity levels.</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  Region 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2,700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200" baseline="0" dirty="0" smtClean="0">
                          <a:solidFill>
                            <a:schemeClr val="tx1"/>
                          </a:solidFill>
                        </a:rPr>
                        <a:t>Realtors represent sellers - - primary use is deer hunting. Mainly low quality pasture and wooded land.  Prices up slightly.</a:t>
                      </a:r>
                      <a:endParaRPr lang="en-US" sz="12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3048000" y="609600"/>
            <a:ext cx="5867400" cy="615553"/>
          </a:xfrm>
          <a:prstGeom prst="rect">
            <a:avLst/>
          </a:prstGeom>
          <a:noFill/>
        </p:spPr>
        <p:txBody>
          <a:bodyPr wrap="square" rtlCol="0">
            <a:spAutoFit/>
          </a:bodyPr>
          <a:lstStyle/>
          <a:p>
            <a:r>
              <a:rPr lang="en-US" sz="1700" dirty="0" smtClean="0"/>
              <a:t>The prices shown below are the averages reported by each  region.  </a:t>
            </a:r>
            <a:endParaRPr lang="en-US" sz="17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3352800" y="152400"/>
            <a:ext cx="4953000" cy="615553"/>
          </a:xfrm>
          <a:prstGeom prst="rect">
            <a:avLst/>
          </a:prstGeom>
          <a:noFill/>
        </p:spPr>
        <p:txBody>
          <a:bodyPr wrap="square" rtlCol="0">
            <a:spAutoFit/>
          </a:bodyPr>
          <a:lstStyle/>
          <a:p>
            <a:pPr algn="ctr"/>
            <a:r>
              <a:rPr lang="en-US" sz="3400" b="1" dirty="0" smtClean="0"/>
              <a:t>2013 Transitional </a:t>
            </a:r>
            <a:r>
              <a:rPr lang="en-US" sz="3400" b="1" dirty="0"/>
              <a:t>Land</a:t>
            </a:r>
          </a:p>
        </p:txBody>
      </p:sp>
      <p:graphicFrame>
        <p:nvGraphicFramePr>
          <p:cNvPr id="8" name="Table 7"/>
          <p:cNvGraphicFramePr>
            <a:graphicFrameLocks noGrp="1"/>
          </p:cNvGraphicFramePr>
          <p:nvPr/>
        </p:nvGraphicFramePr>
        <p:xfrm>
          <a:off x="3200400" y="685800"/>
          <a:ext cx="5943600" cy="5974080"/>
        </p:xfrm>
        <a:graphic>
          <a:graphicData uri="http://schemas.openxmlformats.org/drawingml/2006/table">
            <a:tbl>
              <a:tblPr firstRow="1" bandRow="1">
                <a:tableStyleId>{5C22544A-7EE6-4342-B048-85BDC9FD1C3A}</a:tableStyleId>
              </a:tblPr>
              <a:tblGrid>
                <a:gridCol w="1143000"/>
                <a:gridCol w="990600"/>
                <a:gridCol w="3810000"/>
              </a:tblGrid>
              <a:tr h="370840">
                <a:tc>
                  <a:txBody>
                    <a:bodyPr/>
                    <a:lstStyle/>
                    <a:p>
                      <a:pPr algn="ctr"/>
                      <a:endParaRPr lang="en-US" sz="18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1" baseline="0" dirty="0">
                          <a:solidFill>
                            <a:schemeClr val="tx1"/>
                          </a:solidFill>
                        </a:rPr>
                        <a:t>Mid Range</a:t>
                      </a:r>
                    </a:p>
                    <a:p>
                      <a:pPr algn="ctr"/>
                      <a:r>
                        <a:rPr lang="en-US" sz="1400" b="0" i="1" u="sng" baseline="0" dirty="0">
                          <a:solidFill>
                            <a:schemeClr val="tx1"/>
                          </a:solidFill>
                        </a:rPr>
                        <a:t>Land Value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i="1" baseline="0" dirty="0">
                        <a:solidFill>
                          <a:schemeClr val="tx1"/>
                        </a:solidFill>
                      </a:endParaRPr>
                    </a:p>
                    <a:p>
                      <a:r>
                        <a:rPr lang="en-US" sz="1400" b="0" i="1" baseline="0" dirty="0">
                          <a:solidFill>
                            <a:schemeClr val="tx1"/>
                          </a:solidFill>
                        </a:rPr>
                        <a:t>          </a:t>
                      </a:r>
                      <a:r>
                        <a:rPr lang="en-US" sz="1400" b="0" i="1" u="sng" baseline="0" dirty="0">
                          <a:solidFill>
                            <a:schemeClr val="tx1"/>
                          </a:solidFill>
                        </a:rPr>
                        <a:t>Comments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853440">
                <a:tc>
                  <a:txBody>
                    <a:bodyPr/>
                    <a:lstStyle/>
                    <a:p>
                      <a:pPr algn="ctr"/>
                      <a:r>
                        <a:rPr lang="en-US" sz="1600" baseline="0" dirty="0">
                          <a:solidFill>
                            <a:schemeClr val="tx1"/>
                          </a:solidFill>
                        </a:rPr>
                        <a:t>Region 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$25,400</a:t>
                      </a:r>
                      <a:endParaRPr lang="en-US" sz="1600" b="1"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Increased activity levels - - higher values - - transactions were related to rail/truck transportation of cargo containers and mining silica sand used in oil well fracking.</a:t>
                      </a:r>
                      <a:endParaRPr lang="en-US" sz="13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79120">
                <a:tc>
                  <a:txBody>
                    <a:bodyPr/>
                    <a:lstStyle/>
                    <a:p>
                      <a:pPr algn="ctr"/>
                      <a:r>
                        <a:rPr lang="en-US" sz="1600" baseline="0" dirty="0">
                          <a:solidFill>
                            <a:schemeClr val="tx1"/>
                          </a:solidFill>
                        </a:rPr>
                        <a:t>Region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$17,500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Few properties sold to buyers with intention of building.  Limited number selling adjacent to subdivisions at farmland values </a:t>
                      </a:r>
                      <a:r>
                        <a:rPr lang="en-US" sz="1300" i="1" baseline="0" dirty="0" smtClean="0">
                          <a:solidFill>
                            <a:schemeClr val="tx1"/>
                          </a:solidFill>
                        </a:rPr>
                        <a:t>(no premium)</a:t>
                      </a:r>
                      <a:r>
                        <a:rPr lang="en-US" sz="1300" i="0" baseline="0" dirty="0" smtClean="0">
                          <a:solidFill>
                            <a:schemeClr val="tx1"/>
                          </a:solidFill>
                        </a:rPr>
                        <a:t>.</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55320">
                <a:tc>
                  <a:txBody>
                    <a:bodyPr/>
                    <a:lstStyle/>
                    <a:p>
                      <a:pPr algn="ctr"/>
                      <a:r>
                        <a:rPr lang="en-US" sz="1600" baseline="0" dirty="0">
                          <a:solidFill>
                            <a:schemeClr val="tx1"/>
                          </a:solidFill>
                        </a:rPr>
                        <a:t>Region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N/A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Limited activity - - sports dome complex could spur activity north of Peoria.  Washington tornado could spur new housing.</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4320">
                <a:tc>
                  <a:txBody>
                    <a:bodyPr/>
                    <a:lstStyle/>
                    <a:p>
                      <a:pPr algn="ctr"/>
                      <a:r>
                        <a:rPr lang="en-US" sz="1600" baseline="0" dirty="0">
                          <a:solidFill>
                            <a:schemeClr val="tx1"/>
                          </a:solidFill>
                        </a:rPr>
                        <a:t>Region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a:solidFill>
                            <a:schemeClr val="tx1"/>
                          </a:solidFill>
                        </a:rPr>
                        <a:t>$</a:t>
                      </a:r>
                      <a:r>
                        <a:rPr lang="en-US" sz="1600" b="1" baseline="0" dirty="0" smtClean="0">
                          <a:solidFill>
                            <a:schemeClr val="tx1"/>
                          </a:solidFill>
                        </a:rPr>
                        <a:t>25,000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Limited number of sales.</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72440">
                <a:tc>
                  <a:txBody>
                    <a:bodyPr/>
                    <a:lstStyle/>
                    <a:p>
                      <a:pPr algn="ctr"/>
                      <a:r>
                        <a:rPr lang="en-US" sz="1600" baseline="0" dirty="0">
                          <a:solidFill>
                            <a:schemeClr val="tx1"/>
                          </a:solidFill>
                        </a:rPr>
                        <a:t>Region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$7,500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Weaker demand because of generally poor business climate.</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89560">
                <a:tc>
                  <a:txBody>
                    <a:bodyPr/>
                    <a:lstStyle/>
                    <a:p>
                      <a:pPr algn="ctr"/>
                      <a:r>
                        <a:rPr lang="en-US" sz="1600" baseline="0" dirty="0">
                          <a:solidFill>
                            <a:schemeClr val="tx1"/>
                          </a:solidFill>
                        </a:rPr>
                        <a:t>Region 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N/A</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No sales reported.</a:t>
                      </a:r>
                      <a:endParaRPr lang="en-US" sz="1300" i="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$37,600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On the threshold of a comeback for this type of land.  In general, agricultural land prices still equaling transitional prices.  </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$10,100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i="0" baseline="0" dirty="0" smtClean="0">
                          <a:solidFill>
                            <a:schemeClr val="tx1"/>
                          </a:solidFill>
                        </a:rPr>
                        <a:t>All sales were within the city limits – do not reflect values above farmland - - some tracts were lower than farmland.</a:t>
                      </a:r>
                      <a:endParaRPr lang="en-US" sz="1300" i="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9080">
                <a:tc>
                  <a:txBody>
                    <a:bodyPr/>
                    <a:lstStyle/>
                    <a:p>
                      <a:pPr algn="ctr"/>
                      <a:r>
                        <a:rPr lang="en-US" sz="1600" baseline="0" dirty="0">
                          <a:solidFill>
                            <a:schemeClr val="tx1"/>
                          </a:solidFill>
                        </a:rPr>
                        <a:t>Region 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$16,300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Minimal activity for transitional land.  Prices stable.</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4800">
                <a:tc>
                  <a:txBody>
                    <a:bodyPr/>
                    <a:lstStyle/>
                    <a:p>
                      <a:pPr algn="ctr"/>
                      <a:r>
                        <a:rPr lang="en-US" sz="1600" baseline="0" dirty="0">
                          <a:solidFill>
                            <a:schemeClr val="tx1"/>
                          </a:solidFill>
                        </a:rPr>
                        <a:t>  Region 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N/A</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sz="1300" baseline="0" dirty="0" smtClean="0">
                          <a:solidFill>
                            <a:schemeClr val="tx1"/>
                          </a:solidFill>
                        </a:rPr>
                        <a:t>No activity.</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3505200" y="381000"/>
            <a:ext cx="4953000" cy="615553"/>
          </a:xfrm>
          <a:prstGeom prst="rect">
            <a:avLst/>
          </a:prstGeom>
          <a:noFill/>
        </p:spPr>
        <p:txBody>
          <a:bodyPr wrap="square" rtlCol="0">
            <a:spAutoFit/>
          </a:bodyPr>
          <a:lstStyle/>
          <a:p>
            <a:pPr algn="ctr"/>
            <a:r>
              <a:rPr lang="en-US" sz="3400" b="1" dirty="0" smtClean="0"/>
              <a:t>2013 River </a:t>
            </a:r>
            <a:r>
              <a:rPr lang="en-US" sz="3400" b="1" dirty="0"/>
              <a:t>Bottom Land</a:t>
            </a:r>
          </a:p>
        </p:txBody>
      </p:sp>
      <p:graphicFrame>
        <p:nvGraphicFramePr>
          <p:cNvPr id="8" name="Table 7"/>
          <p:cNvGraphicFramePr>
            <a:graphicFrameLocks noGrp="1"/>
          </p:cNvGraphicFramePr>
          <p:nvPr/>
        </p:nvGraphicFramePr>
        <p:xfrm>
          <a:off x="3352800" y="2133600"/>
          <a:ext cx="5486400" cy="1402080"/>
        </p:xfrm>
        <a:graphic>
          <a:graphicData uri="http://schemas.openxmlformats.org/drawingml/2006/table">
            <a:tbl>
              <a:tblPr firstRow="1" bandRow="1">
                <a:tableStyleId>{5C22544A-7EE6-4342-B048-85BDC9FD1C3A}</a:tableStyleId>
              </a:tblPr>
              <a:tblGrid>
                <a:gridCol w="997527"/>
                <a:gridCol w="1068779"/>
                <a:gridCol w="3420094"/>
              </a:tblGrid>
              <a:tr h="370840">
                <a:tc>
                  <a:txBody>
                    <a:bodyPr/>
                    <a:lstStyle/>
                    <a:p>
                      <a:pPr algn="ctr"/>
                      <a:endParaRPr lang="en-US" sz="18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0" i="1" baseline="0" dirty="0">
                          <a:solidFill>
                            <a:schemeClr val="tx1"/>
                          </a:solidFill>
                        </a:rPr>
                        <a:t>Mid Range</a:t>
                      </a:r>
                    </a:p>
                    <a:p>
                      <a:pPr algn="ctr"/>
                      <a:r>
                        <a:rPr lang="en-US" sz="1400" b="0" i="1" u="sng" baseline="0" dirty="0">
                          <a:solidFill>
                            <a:schemeClr val="tx1"/>
                          </a:solidFill>
                        </a:rPr>
                        <a:t>Land Value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400" b="0" i="1" baseline="0" dirty="0">
                        <a:solidFill>
                          <a:schemeClr val="tx1"/>
                        </a:solidFill>
                      </a:endParaRPr>
                    </a:p>
                    <a:p>
                      <a:r>
                        <a:rPr lang="en-US" sz="1400" b="0" i="1" baseline="0" dirty="0">
                          <a:solidFill>
                            <a:schemeClr val="tx1"/>
                          </a:solidFill>
                        </a:rPr>
                        <a:t>                      </a:t>
                      </a:r>
                      <a:r>
                        <a:rPr lang="en-US" sz="1400" b="0" i="1" u="sng" baseline="0" dirty="0">
                          <a:solidFill>
                            <a:schemeClr val="tx1"/>
                          </a:solidFill>
                        </a:rPr>
                        <a:t>Comments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1600" baseline="0" dirty="0">
                          <a:solidFill>
                            <a:schemeClr val="tx1"/>
                          </a:solidFill>
                        </a:rPr>
                        <a:t>Region 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1" baseline="0" dirty="0" smtClean="0">
                          <a:solidFill>
                            <a:schemeClr val="tx1"/>
                          </a:solidFill>
                        </a:rPr>
                        <a:t>$5,500</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300" baseline="0" dirty="0" smtClean="0">
                          <a:solidFill>
                            <a:schemeClr val="tx1"/>
                          </a:solidFill>
                        </a:rPr>
                        <a:t>Prices vary greatly depending on flood protection, location, ease of access, and </a:t>
                      </a:r>
                    </a:p>
                    <a:p>
                      <a:r>
                        <a:rPr lang="en-US" sz="1300" baseline="0" dirty="0" smtClean="0">
                          <a:solidFill>
                            <a:schemeClr val="tx1"/>
                          </a:solidFill>
                        </a:rPr>
                        <a:t>potential for irrigation.  Nine excellent </a:t>
                      </a:r>
                    </a:p>
                    <a:p>
                      <a:r>
                        <a:rPr lang="en-US" sz="1300" baseline="0" dirty="0" smtClean="0">
                          <a:solidFill>
                            <a:schemeClr val="tx1"/>
                          </a:solidFill>
                        </a:rPr>
                        <a:t>sales in six counties in this region.</a:t>
                      </a:r>
                      <a:endParaRPr lang="en-US" sz="13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Box 6"/>
          <p:cNvSpPr txBox="1"/>
          <p:nvPr/>
        </p:nvSpPr>
        <p:spPr>
          <a:xfrm>
            <a:off x="3429000" y="1295400"/>
            <a:ext cx="4897495" cy="369332"/>
          </a:xfrm>
          <a:prstGeom prst="rect">
            <a:avLst/>
          </a:prstGeom>
          <a:noFill/>
        </p:spPr>
        <p:txBody>
          <a:bodyPr wrap="none" rtlCol="0">
            <a:spAutoFit/>
          </a:bodyPr>
          <a:lstStyle/>
          <a:p>
            <a:r>
              <a:rPr lang="en-US" sz="1800" dirty="0"/>
              <a:t>Here is a special focus on River Bottom land sales: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3352800" y="152400"/>
            <a:ext cx="4953000" cy="615553"/>
          </a:xfrm>
          <a:prstGeom prst="rect">
            <a:avLst/>
          </a:prstGeom>
          <a:noFill/>
        </p:spPr>
        <p:txBody>
          <a:bodyPr wrap="square" rtlCol="0">
            <a:spAutoFit/>
          </a:bodyPr>
          <a:lstStyle/>
          <a:p>
            <a:pPr algn="ctr"/>
            <a:r>
              <a:rPr lang="en-US" sz="3400" b="1" dirty="0" smtClean="0"/>
              <a:t>Special Interest Stories</a:t>
            </a:r>
            <a:endParaRPr lang="en-US" sz="3400" b="1" dirty="0"/>
          </a:p>
        </p:txBody>
      </p:sp>
      <p:graphicFrame>
        <p:nvGraphicFramePr>
          <p:cNvPr id="8" name="Table 7"/>
          <p:cNvGraphicFramePr>
            <a:graphicFrameLocks noGrp="1"/>
          </p:cNvGraphicFramePr>
          <p:nvPr/>
        </p:nvGraphicFramePr>
        <p:xfrm>
          <a:off x="2895600" y="1752600"/>
          <a:ext cx="6019799" cy="3329940"/>
        </p:xfrm>
        <a:graphic>
          <a:graphicData uri="http://schemas.openxmlformats.org/drawingml/2006/table">
            <a:tbl>
              <a:tblPr firstRow="1" bandRow="1">
                <a:tableStyleId>{5C22544A-7EE6-4342-B048-85BDC9FD1C3A}</a:tableStyleId>
              </a:tblPr>
              <a:tblGrid>
                <a:gridCol w="1447800"/>
                <a:gridCol w="4571999"/>
              </a:tblGrid>
              <a:tr h="533400">
                <a:tc>
                  <a:txBody>
                    <a:bodyPr/>
                    <a:lstStyle/>
                    <a:p>
                      <a:pPr algn="ctr">
                        <a:lnSpc>
                          <a:spcPts val="1300"/>
                        </a:lnSpc>
                      </a:pPr>
                      <a:r>
                        <a:rPr lang="en-US" sz="1600" baseline="0" dirty="0">
                          <a:solidFill>
                            <a:schemeClr val="tx1"/>
                          </a:solidFill>
                        </a:rPr>
                        <a:t>Region </a:t>
                      </a:r>
                      <a:r>
                        <a:rPr lang="en-US" sz="1600" baseline="0" dirty="0" smtClean="0">
                          <a:solidFill>
                            <a:schemeClr val="tx1"/>
                          </a:solidFill>
                        </a:rPr>
                        <a:t>2</a:t>
                      </a:r>
                      <a:endParaRPr lang="en-US" sz="16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0" baseline="0" dirty="0" smtClean="0">
                          <a:solidFill>
                            <a:schemeClr val="tx1"/>
                          </a:solidFill>
                        </a:rPr>
                        <a:t>Adkins Energy LLC will construct a $4.5 biodiesel plant </a:t>
                      </a:r>
                      <a:r>
                        <a:rPr lang="en-US" sz="1300" b="0" i="1" baseline="0" dirty="0" smtClean="0">
                          <a:solidFill>
                            <a:schemeClr val="tx1"/>
                          </a:solidFill>
                        </a:rPr>
                        <a:t>(2 million gallon a year capacity)</a:t>
                      </a:r>
                      <a:r>
                        <a:rPr lang="en-US" sz="1300" b="0" i="0" baseline="0" dirty="0" smtClean="0">
                          <a:solidFill>
                            <a:schemeClr val="tx1"/>
                          </a:solidFill>
                        </a:rPr>
                        <a:t> in 2014.</a:t>
                      </a:r>
                      <a:r>
                        <a:rPr lang="en-US" sz="1300" b="0" baseline="0" dirty="0" smtClean="0">
                          <a:solidFill>
                            <a:schemeClr val="tx1"/>
                          </a:solidFill>
                        </a:rPr>
                        <a:t> </a:t>
                      </a:r>
                      <a:endParaRPr lang="en-US" sz="1300" b="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85800">
                <a:tc>
                  <a:txBody>
                    <a:bodyPr/>
                    <a:lstStyle/>
                    <a:p>
                      <a:pPr algn="ctr">
                        <a:lnSpc>
                          <a:spcPts val="1300"/>
                        </a:lnSpc>
                      </a:pPr>
                      <a:r>
                        <a:rPr lang="en-US" sz="1600" b="1" baseline="0" dirty="0">
                          <a:solidFill>
                            <a:schemeClr val="tx1"/>
                          </a:solidFill>
                        </a:rPr>
                        <a:t>Region </a:t>
                      </a:r>
                      <a:r>
                        <a:rPr lang="en-US" sz="1600" b="1" baseline="0" dirty="0" smtClean="0">
                          <a:solidFill>
                            <a:schemeClr val="tx1"/>
                          </a:solidFill>
                        </a:rPr>
                        <a:t>3</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0" baseline="0" dirty="0" smtClean="0">
                          <a:solidFill>
                            <a:schemeClr val="tx1"/>
                          </a:solidFill>
                        </a:rPr>
                        <a:t>1,433 acres was auctioned in December 2013 in McDonough/Warren County.  Lot of land on the market at once!  Final price was just over $11,700 - - a market absorbed it.</a:t>
                      </a:r>
                      <a:endParaRPr lang="en-US" sz="1300" b="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609600">
                <a:tc>
                  <a:txBody>
                    <a:bodyPr/>
                    <a:lstStyle/>
                    <a:p>
                      <a:pPr algn="ctr">
                        <a:lnSpc>
                          <a:spcPts val="1300"/>
                        </a:lnSpc>
                      </a:pPr>
                      <a:r>
                        <a:rPr lang="en-US" sz="1600" b="1" baseline="0" dirty="0">
                          <a:solidFill>
                            <a:schemeClr val="tx1"/>
                          </a:solidFill>
                        </a:rPr>
                        <a:t>Region </a:t>
                      </a:r>
                      <a:r>
                        <a:rPr lang="en-US" sz="1600" b="1" baseline="0" dirty="0" smtClean="0">
                          <a:solidFill>
                            <a:schemeClr val="tx1"/>
                          </a:solidFill>
                        </a:rPr>
                        <a:t>4</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0" baseline="0" dirty="0" smtClean="0">
                          <a:solidFill>
                            <a:schemeClr val="tx1"/>
                          </a:solidFill>
                        </a:rPr>
                        <a:t>A highly desirable farm at Arrowsmith was auctioned to a local farm family at $14,000 per acre.  There were three turbines in the property.  </a:t>
                      </a:r>
                      <a:endParaRPr lang="en-US" sz="1300" b="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14400">
                <a:tc>
                  <a:txBody>
                    <a:bodyPr/>
                    <a:lstStyle/>
                    <a:p>
                      <a:pPr algn="ctr">
                        <a:lnSpc>
                          <a:spcPts val="1300"/>
                        </a:lnSpc>
                      </a:pPr>
                      <a:r>
                        <a:rPr lang="en-US" sz="1600" b="1" baseline="0" dirty="0">
                          <a:solidFill>
                            <a:schemeClr val="tx1"/>
                          </a:solidFill>
                        </a:rPr>
                        <a:t>Region </a:t>
                      </a:r>
                      <a:r>
                        <a:rPr lang="en-US" sz="1600" b="1" baseline="0" dirty="0" smtClean="0">
                          <a:solidFill>
                            <a:schemeClr val="tx1"/>
                          </a:solidFill>
                        </a:rPr>
                        <a:t>5</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0" baseline="0" dirty="0" smtClean="0">
                          <a:solidFill>
                            <a:schemeClr val="tx1"/>
                          </a:solidFill>
                        </a:rPr>
                        <a:t>A 960 acre patterned tile </a:t>
                      </a:r>
                      <a:r>
                        <a:rPr lang="en-US" sz="1300" b="0" i="1" baseline="0" dirty="0" smtClean="0">
                          <a:solidFill>
                            <a:schemeClr val="tx1"/>
                          </a:solidFill>
                        </a:rPr>
                        <a:t>(Class A)</a:t>
                      </a:r>
                      <a:r>
                        <a:rPr lang="en-US" sz="1300" b="0" i="0" baseline="0" dirty="0" smtClean="0">
                          <a:solidFill>
                            <a:schemeClr val="tx1"/>
                          </a:solidFill>
                        </a:rPr>
                        <a:t> in Douglas County </a:t>
                      </a:r>
                      <a:r>
                        <a:rPr lang="en-US" sz="1300" b="0" i="1" baseline="0" dirty="0" smtClean="0">
                          <a:solidFill>
                            <a:schemeClr val="tx1"/>
                          </a:solidFill>
                        </a:rPr>
                        <a:t>(with 65,000 bushel of grain storage) </a:t>
                      </a:r>
                      <a:r>
                        <a:rPr lang="en-US" sz="1300" b="0" i="0" baseline="0" dirty="0" smtClean="0">
                          <a:solidFill>
                            <a:schemeClr val="tx1"/>
                          </a:solidFill>
                        </a:rPr>
                        <a:t>sold at public auction for $14 million </a:t>
                      </a:r>
                      <a:r>
                        <a:rPr lang="en-US" sz="1300" b="0" i="1" baseline="0" dirty="0" smtClean="0">
                          <a:solidFill>
                            <a:schemeClr val="tx1"/>
                          </a:solidFill>
                        </a:rPr>
                        <a:t>($14,583 per acre)</a:t>
                      </a:r>
                      <a:r>
                        <a:rPr lang="en-US" sz="1300" b="0" i="0" baseline="0" dirty="0" smtClean="0">
                          <a:solidFill>
                            <a:schemeClr val="tx1"/>
                          </a:solidFill>
                        </a:rPr>
                        <a:t>.  Largest contiguous tract sold in county - - an investor buyer!</a:t>
                      </a:r>
                      <a:endParaRPr lang="en-US" sz="1300" b="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13094">
                <a:tc>
                  <a:txBody>
                    <a:bodyPr/>
                    <a:lstStyle/>
                    <a:p>
                      <a:pPr algn="ctr">
                        <a:lnSpc>
                          <a:spcPts val="1300"/>
                        </a:lnSpc>
                      </a:pPr>
                      <a:r>
                        <a:rPr lang="en-US" sz="1600" b="1" baseline="0" dirty="0">
                          <a:solidFill>
                            <a:schemeClr val="tx1"/>
                          </a:solidFill>
                        </a:rPr>
                        <a:t>Region </a:t>
                      </a:r>
                      <a:r>
                        <a:rPr lang="en-US" sz="1600" b="1" baseline="0" dirty="0" smtClean="0">
                          <a:solidFill>
                            <a:schemeClr val="tx1"/>
                          </a:solidFill>
                        </a:rPr>
                        <a:t>8</a:t>
                      </a:r>
                      <a:endParaRPr lang="en-US" sz="1600" b="1"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ts val="1300"/>
                        </a:lnSpc>
                      </a:pPr>
                      <a:r>
                        <a:rPr lang="en-US" sz="1300" b="0" baseline="0" dirty="0" smtClean="0">
                          <a:solidFill>
                            <a:schemeClr val="tx1"/>
                          </a:solidFill>
                        </a:rPr>
                        <a:t>A 376.41 acre improved reclaimed mine site near Freeburg sold in November for $1 million </a:t>
                      </a:r>
                      <a:r>
                        <a:rPr lang="en-US" sz="1300" b="0" i="1" baseline="0" dirty="0" smtClean="0">
                          <a:solidFill>
                            <a:schemeClr val="tx1"/>
                          </a:solidFill>
                        </a:rPr>
                        <a:t>($2,656 per acre)</a:t>
                      </a:r>
                      <a:r>
                        <a:rPr lang="en-US" sz="1300" b="0" i="0" baseline="0" dirty="0" smtClean="0">
                          <a:solidFill>
                            <a:schemeClr val="tx1"/>
                          </a:solidFill>
                        </a:rPr>
                        <a:t>.  This was the area where coal is brought to the surface to be processed.</a:t>
                      </a:r>
                      <a:endParaRPr lang="en-US" sz="1300" b="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2971800" y="762000"/>
            <a:ext cx="5867400" cy="615553"/>
          </a:xfrm>
          <a:prstGeom prst="rect">
            <a:avLst/>
          </a:prstGeom>
          <a:noFill/>
        </p:spPr>
        <p:txBody>
          <a:bodyPr wrap="square" rtlCol="0">
            <a:spAutoFit/>
          </a:bodyPr>
          <a:lstStyle/>
          <a:p>
            <a:r>
              <a:rPr lang="en-US" sz="1700" dirty="0" smtClean="0"/>
              <a:t>Our members across Illinois have unique transactions occurring in their communities.  Let’s take a look:</a:t>
            </a:r>
            <a:endParaRPr lang="en-US" sz="17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background"/>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17410" name="Text Box 3"/>
          <p:cNvSpPr txBox="1">
            <a:spLocks noChangeArrowheads="1"/>
          </p:cNvSpPr>
          <p:nvPr/>
        </p:nvSpPr>
        <p:spPr bwMode="auto">
          <a:xfrm>
            <a:off x="3454400" y="3886200"/>
            <a:ext cx="1098550" cy="274638"/>
          </a:xfrm>
          <a:prstGeom prst="rect">
            <a:avLst/>
          </a:prstGeom>
          <a:noFill/>
          <a:ln w="9525">
            <a:noFill/>
            <a:miter lim="800000"/>
            <a:headEnd/>
            <a:tailEnd/>
          </a:ln>
        </p:spPr>
        <p:txBody>
          <a:bodyPr wrap="none">
            <a:spAutoFit/>
          </a:bodyPr>
          <a:lstStyle/>
          <a:p>
            <a:pPr eaLnBrk="0" hangingPunct="0"/>
            <a:r>
              <a:rPr lang="en-US" sz="1200" dirty="0"/>
              <a:t>	</a:t>
            </a:r>
          </a:p>
        </p:txBody>
      </p:sp>
      <p:sp>
        <p:nvSpPr>
          <p:cNvPr id="17411" name="Text Box 4"/>
          <p:cNvSpPr txBox="1">
            <a:spLocks noChangeArrowheads="1"/>
          </p:cNvSpPr>
          <p:nvPr/>
        </p:nvSpPr>
        <p:spPr bwMode="auto">
          <a:xfrm>
            <a:off x="1524000" y="762000"/>
            <a:ext cx="7162800" cy="1384995"/>
          </a:xfrm>
          <a:prstGeom prst="rect">
            <a:avLst/>
          </a:prstGeom>
          <a:noFill/>
          <a:ln w="9525">
            <a:noFill/>
            <a:miter lim="800000"/>
            <a:headEnd/>
            <a:tailEnd/>
          </a:ln>
        </p:spPr>
        <p:txBody>
          <a:bodyPr wrap="square">
            <a:spAutoFit/>
          </a:bodyPr>
          <a:lstStyle/>
          <a:p>
            <a:pPr algn="ctr"/>
            <a:r>
              <a:rPr lang="en-US" sz="2800" b="1" dirty="0"/>
              <a:t>Here is the good stuff - -</a:t>
            </a:r>
          </a:p>
          <a:p>
            <a:pPr algn="just"/>
            <a:r>
              <a:rPr lang="en-US" sz="2200" dirty="0"/>
              <a:t>First hand observations from across the great state of Illinois!  </a:t>
            </a:r>
          </a:p>
          <a:p>
            <a:pPr algn="ctr"/>
            <a:endParaRPr lang="en-US" sz="1600" i="1" dirty="0"/>
          </a:p>
          <a:p>
            <a:endParaRPr lang="en-US" sz="1800" dirty="0"/>
          </a:p>
        </p:txBody>
      </p:sp>
      <p:graphicFrame>
        <p:nvGraphicFramePr>
          <p:cNvPr id="7" name="Table 6"/>
          <p:cNvGraphicFramePr>
            <a:graphicFrameLocks noGrp="1"/>
          </p:cNvGraphicFramePr>
          <p:nvPr/>
        </p:nvGraphicFramePr>
        <p:xfrm>
          <a:off x="762000" y="2057400"/>
          <a:ext cx="7391400" cy="3829763"/>
        </p:xfrm>
        <a:graphic>
          <a:graphicData uri="http://schemas.openxmlformats.org/drawingml/2006/table">
            <a:tbl>
              <a:tblPr firstRow="1" bandRow="1">
                <a:tableStyleId>{F5AB1C69-6EDB-4FF4-983F-18BD219EF322}</a:tableStyleId>
              </a:tblPr>
              <a:tblGrid>
                <a:gridCol w="461963"/>
                <a:gridCol w="6929437"/>
              </a:tblGrid>
              <a:tr h="1984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baseline="0" dirty="0" smtClean="0">
                          <a:solidFill>
                            <a:schemeClr val="tx1"/>
                          </a:solidFill>
                          <a:latin typeface="+mn-lt"/>
                          <a:ea typeface="+mn-ea"/>
                          <a:cs typeface="+mn-cs"/>
                        </a:rPr>
                        <a:t>Net Farm Income –</a:t>
                      </a:r>
                      <a:r>
                        <a:rPr lang="en-US" sz="2200" b="1" kern="1200" baseline="0" dirty="0" smtClean="0">
                          <a:solidFill>
                            <a:schemeClr val="tx1"/>
                          </a:solidFill>
                          <a:latin typeface="+mn-lt"/>
                          <a:ea typeface="+mn-ea"/>
                          <a:cs typeface="+mn-cs"/>
                        </a:rPr>
                        <a:t> </a:t>
                      </a:r>
                      <a:r>
                        <a:rPr lang="en-US" sz="2200" b="0" i="1" kern="1200" baseline="0" dirty="0" smtClean="0">
                          <a:solidFill>
                            <a:schemeClr val="tx1"/>
                          </a:solidFill>
                          <a:latin typeface="+mn-lt"/>
                          <a:ea typeface="+mn-ea"/>
                          <a:cs typeface="+mn-cs"/>
                        </a:rPr>
                        <a:t>Farmland is what it earns!</a:t>
                      </a:r>
                      <a:r>
                        <a:rPr lang="en-US" sz="2200" b="0" kern="1200" baseline="0" dirty="0" smtClean="0">
                          <a:solidFill>
                            <a:schemeClr val="tx1"/>
                          </a:solidFill>
                          <a:latin typeface="+mn-lt"/>
                          <a:ea typeface="+mn-ea"/>
                          <a:cs typeface="+mn-cs"/>
                        </a:rPr>
                        <a:t>  Lower corn and soybean prices will reduce net farm income by over 20% in 2014.  Crop insurance payments are marginalized!  We could have some tough earning years in front of us.</a:t>
                      </a:r>
                      <a:endParaRPr lang="en-US" sz="2200" b="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845108">
                <a:tc>
                  <a:txBody>
                    <a:bodyPr/>
                    <a:lstStyle/>
                    <a:p>
                      <a:r>
                        <a:rPr lang="en-US" sz="160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dk1"/>
                          </a:solidFill>
                          <a:latin typeface="+mn-lt"/>
                          <a:ea typeface="+mn-ea"/>
                          <a:cs typeface="+mn-cs"/>
                        </a:rPr>
                        <a:t>Return on Investment – </a:t>
                      </a:r>
                      <a:r>
                        <a:rPr lang="en-US" sz="2200" kern="1200" dirty="0" smtClean="0">
                          <a:solidFill>
                            <a:schemeClr val="dk1"/>
                          </a:solidFill>
                          <a:latin typeface="+mn-lt"/>
                          <a:ea typeface="+mn-ea"/>
                          <a:cs typeface="+mn-cs"/>
                        </a:rPr>
                        <a:t>The usually competitive return on farmland investments is diminished below the traditional 3½ - 4% results.  Farmland values have gone up faster than net farm income.</a:t>
                      </a:r>
                      <a:endParaRPr lang="en-US" sz="2200" b="0" kern="1200" dirty="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8" name="Picture 6" descr="logo"/>
          <p:cNvPicPr>
            <a:picLocks noChangeAspect="1" noChangeArrowheads="1"/>
          </p:cNvPicPr>
          <p:nvPr/>
        </p:nvPicPr>
        <p:blipFill>
          <a:blip r:embed="rId4" cstate="print"/>
          <a:srcRect/>
          <a:stretch>
            <a:fillRect/>
          </a:stretch>
        </p:blipFill>
        <p:spPr bwMode="auto">
          <a:xfrm>
            <a:off x="411480" y="228600"/>
            <a:ext cx="1071563" cy="13001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background"/>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17410" name="Text Box 3"/>
          <p:cNvSpPr txBox="1">
            <a:spLocks noChangeArrowheads="1"/>
          </p:cNvSpPr>
          <p:nvPr/>
        </p:nvSpPr>
        <p:spPr bwMode="auto">
          <a:xfrm>
            <a:off x="3454400" y="3886200"/>
            <a:ext cx="1098550" cy="274638"/>
          </a:xfrm>
          <a:prstGeom prst="rect">
            <a:avLst/>
          </a:prstGeom>
          <a:noFill/>
          <a:ln w="9525">
            <a:noFill/>
            <a:miter lim="800000"/>
            <a:headEnd/>
            <a:tailEnd/>
          </a:ln>
        </p:spPr>
        <p:txBody>
          <a:bodyPr wrap="none">
            <a:spAutoFit/>
          </a:bodyPr>
          <a:lstStyle/>
          <a:p>
            <a:pPr eaLnBrk="0" hangingPunct="0"/>
            <a:r>
              <a:rPr lang="en-US" sz="1200" dirty="0"/>
              <a:t>	</a:t>
            </a:r>
          </a:p>
        </p:txBody>
      </p:sp>
      <p:sp>
        <p:nvSpPr>
          <p:cNvPr id="17412" name="Text Box 5"/>
          <p:cNvSpPr txBox="1">
            <a:spLocks noChangeArrowheads="1"/>
          </p:cNvSpPr>
          <p:nvPr/>
        </p:nvSpPr>
        <p:spPr bwMode="auto">
          <a:xfrm>
            <a:off x="914400" y="2971800"/>
            <a:ext cx="2165350" cy="457200"/>
          </a:xfrm>
          <a:prstGeom prst="rect">
            <a:avLst/>
          </a:prstGeom>
          <a:noFill/>
          <a:ln w="9525">
            <a:noFill/>
            <a:miter lim="800000"/>
            <a:headEnd/>
            <a:tailEnd/>
          </a:ln>
        </p:spPr>
        <p:txBody>
          <a:bodyPr wrap="none">
            <a:spAutoFit/>
          </a:bodyPr>
          <a:lstStyle/>
          <a:p>
            <a:pPr eaLnBrk="0" hangingPunct="0"/>
            <a:r>
              <a:rPr lang="en-US" dirty="0">
                <a:sym typeface="CommonBullets"/>
              </a:rPr>
              <a:t>                          </a:t>
            </a:r>
            <a:endParaRPr lang="en-US" sz="2000" dirty="0"/>
          </a:p>
        </p:txBody>
      </p:sp>
      <p:pic>
        <p:nvPicPr>
          <p:cNvPr id="17413" name="Picture 6" descr="logo"/>
          <p:cNvPicPr>
            <a:picLocks noChangeAspect="1" noChangeArrowheads="1"/>
          </p:cNvPicPr>
          <p:nvPr/>
        </p:nvPicPr>
        <p:blipFill>
          <a:blip r:embed="rId4" cstate="print"/>
          <a:srcRect/>
          <a:stretch>
            <a:fillRect/>
          </a:stretch>
        </p:blipFill>
        <p:spPr bwMode="auto">
          <a:xfrm>
            <a:off x="411480" y="228600"/>
            <a:ext cx="1071563" cy="1300163"/>
          </a:xfrm>
          <a:prstGeom prst="rect">
            <a:avLst/>
          </a:prstGeom>
          <a:noFill/>
          <a:ln w="9525">
            <a:noFill/>
            <a:miter lim="800000"/>
            <a:headEnd/>
            <a:tailEnd/>
          </a:ln>
        </p:spPr>
      </p:pic>
      <p:graphicFrame>
        <p:nvGraphicFramePr>
          <p:cNvPr id="7" name="Table 6"/>
          <p:cNvGraphicFramePr>
            <a:graphicFrameLocks noGrp="1"/>
          </p:cNvGraphicFramePr>
          <p:nvPr/>
        </p:nvGraphicFramePr>
        <p:xfrm>
          <a:off x="762000" y="1752600"/>
          <a:ext cx="7467600" cy="3800414"/>
        </p:xfrm>
        <a:graphic>
          <a:graphicData uri="http://schemas.openxmlformats.org/drawingml/2006/table">
            <a:tbl>
              <a:tblPr firstRow="1" bandRow="1">
                <a:tableStyleId>{F5AB1C69-6EDB-4FF4-983F-18BD219EF322}</a:tableStyleId>
              </a:tblPr>
              <a:tblGrid>
                <a:gridCol w="466726"/>
                <a:gridCol w="7000874"/>
              </a:tblGrid>
              <a:tr h="1981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tx1"/>
                          </a:solidFill>
                          <a:latin typeface="+mn-lt"/>
                          <a:ea typeface="+mn-ea"/>
                          <a:cs typeface="+mn-cs"/>
                        </a:rPr>
                        <a:t>Alternative Investments – </a:t>
                      </a:r>
                      <a:r>
                        <a:rPr lang="en-US" sz="2200" b="0" kern="1200" dirty="0" smtClean="0">
                          <a:solidFill>
                            <a:schemeClr val="tx1"/>
                          </a:solidFill>
                          <a:latin typeface="+mn-lt"/>
                          <a:ea typeface="+mn-ea"/>
                          <a:cs typeface="+mn-cs"/>
                        </a:rPr>
                        <a:t>Agriculture is always competing with other financial opportunities.  As farmland’s performance levels off - - the competition from other financial assets is enhanced.  Money could leave agriculture at some point.</a:t>
                      </a:r>
                      <a:endParaRPr lang="en-US"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819214">
                <a:tc>
                  <a:txBody>
                    <a:bodyPr/>
                    <a:lstStyle/>
                    <a:p>
                      <a:r>
                        <a:rPr lang="en-US" sz="160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dk1"/>
                          </a:solidFill>
                          <a:latin typeface="+mn-lt"/>
                          <a:ea typeface="+mn-ea"/>
                          <a:cs typeface="+mn-cs"/>
                        </a:rPr>
                        <a:t>Tile Drainage – </a:t>
                      </a:r>
                      <a:r>
                        <a:rPr lang="en-US" sz="2200" kern="1200" dirty="0" smtClean="0">
                          <a:solidFill>
                            <a:schemeClr val="dk1"/>
                          </a:solidFill>
                          <a:latin typeface="+mn-lt"/>
                          <a:ea typeface="+mn-ea"/>
                          <a:cs typeface="+mn-cs"/>
                        </a:rPr>
                        <a:t>Drainage can be one of the most important enhancements to Illinois soils.  Farmers continue to redirect their profits into expanded tile drainage systems on their farms.  The reduction of the IRS tax benefit in 2014 may slow down future projects.</a:t>
                      </a:r>
                      <a:endParaRPr lang="en-US"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Text Box 4"/>
          <p:cNvSpPr txBox="1">
            <a:spLocks noChangeArrowheads="1"/>
          </p:cNvSpPr>
          <p:nvPr/>
        </p:nvSpPr>
        <p:spPr bwMode="auto">
          <a:xfrm>
            <a:off x="0" y="685800"/>
            <a:ext cx="9144000" cy="800219"/>
          </a:xfrm>
          <a:prstGeom prst="rect">
            <a:avLst/>
          </a:prstGeom>
          <a:noFill/>
          <a:ln w="9525">
            <a:noFill/>
            <a:miter lim="800000"/>
            <a:headEnd/>
            <a:tailEnd/>
          </a:ln>
        </p:spPr>
        <p:txBody>
          <a:bodyPr wrap="square">
            <a:spAutoFit/>
          </a:bodyPr>
          <a:lstStyle/>
          <a:p>
            <a:pPr algn="ctr"/>
            <a:r>
              <a:rPr lang="en-US" sz="2800" b="1" dirty="0"/>
              <a:t>Here is the good stuff - -</a:t>
            </a:r>
            <a:r>
              <a:rPr lang="en-US" sz="2800" dirty="0"/>
              <a:t> </a:t>
            </a:r>
            <a:r>
              <a:rPr lang="en-US" sz="2000" i="1" dirty="0"/>
              <a:t>(continued)</a:t>
            </a:r>
          </a:p>
          <a:p>
            <a:endParaRPr lang="en-US" sz="18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152400" y="1066800"/>
            <a:ext cx="3508532" cy="5257800"/>
          </a:xfrm>
          <a:prstGeom prst="rect">
            <a:avLst/>
          </a:prstGeom>
        </p:spPr>
      </p:pic>
      <p:sp>
        <p:nvSpPr>
          <p:cNvPr id="5" name="TextBox 4"/>
          <p:cNvSpPr txBox="1"/>
          <p:nvPr/>
        </p:nvSpPr>
        <p:spPr>
          <a:xfrm>
            <a:off x="3962400" y="381000"/>
            <a:ext cx="4953000" cy="1661993"/>
          </a:xfrm>
          <a:prstGeom prst="rect">
            <a:avLst/>
          </a:prstGeom>
          <a:noFill/>
        </p:spPr>
        <p:txBody>
          <a:bodyPr wrap="square" rtlCol="0">
            <a:spAutoFit/>
          </a:bodyPr>
          <a:lstStyle/>
          <a:p>
            <a:pPr algn="ctr"/>
            <a:r>
              <a:rPr lang="en-US" sz="3400" b="1" dirty="0" smtClean="0"/>
              <a:t>2014 </a:t>
            </a:r>
            <a:endParaRPr lang="en-US" sz="3400" b="1" dirty="0"/>
          </a:p>
          <a:p>
            <a:pPr algn="ctr"/>
            <a:r>
              <a:rPr lang="en-US" sz="3400" b="1" dirty="0"/>
              <a:t>Illinois Farmland Values &amp; Lease Trends</a:t>
            </a:r>
          </a:p>
        </p:txBody>
      </p:sp>
      <p:graphicFrame>
        <p:nvGraphicFramePr>
          <p:cNvPr id="6" name="Table 5"/>
          <p:cNvGraphicFramePr>
            <a:graphicFrameLocks noGrp="1"/>
          </p:cNvGraphicFramePr>
          <p:nvPr/>
        </p:nvGraphicFramePr>
        <p:xfrm>
          <a:off x="4419600" y="2286000"/>
          <a:ext cx="4572000" cy="3305167"/>
        </p:xfrm>
        <a:graphic>
          <a:graphicData uri="http://schemas.openxmlformats.org/drawingml/2006/table">
            <a:tbl>
              <a:tblPr firstRow="1" bandRow="1">
                <a:tableStyleId>{F5AB1C69-6EDB-4FF4-983F-18BD219EF322}</a:tableStyleId>
              </a:tblPr>
              <a:tblGrid>
                <a:gridCol w="285750"/>
                <a:gridCol w="4286250"/>
              </a:tblGrid>
              <a:tr h="44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smtClean="0">
                          <a:solidFill>
                            <a:schemeClr val="tx1"/>
                          </a:solidFill>
                        </a:rPr>
                        <a:t>19</a:t>
                      </a:r>
                      <a:r>
                        <a:rPr lang="en-US" sz="1800" b="0" baseline="30000" dirty="0" smtClean="0">
                          <a:solidFill>
                            <a:schemeClr val="tx1"/>
                          </a:solidFill>
                        </a:rPr>
                        <a:t>th</a:t>
                      </a:r>
                      <a:r>
                        <a:rPr lang="en-US" sz="1800" b="0" dirty="0" smtClean="0">
                          <a:solidFill>
                            <a:schemeClr val="tx1"/>
                          </a:solidFill>
                        </a:rPr>
                        <a:t> </a:t>
                      </a:r>
                      <a:r>
                        <a:rPr lang="en-US" sz="1800" b="0" dirty="0">
                          <a:solidFill>
                            <a:schemeClr val="tx1"/>
                          </a:solidFill>
                        </a:rPr>
                        <a:t>Annual Report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p>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800" b="0" dirty="0">
                          <a:solidFill>
                            <a:schemeClr val="tx1"/>
                          </a:solidFill>
                        </a:rPr>
                        <a:t>Covers Calendar Year </a:t>
                      </a:r>
                      <a:r>
                        <a:rPr lang="en-US" sz="1800" b="0" dirty="0" smtClean="0">
                          <a:solidFill>
                            <a:schemeClr val="tx1"/>
                          </a:solidFill>
                        </a:rPr>
                        <a:t>2013</a:t>
                      </a: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4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p>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800" dirty="0"/>
                        <a:t>Lots of Farm Real</a:t>
                      </a:r>
                      <a:r>
                        <a:rPr lang="en-US" sz="1800" baseline="0" dirty="0"/>
                        <a:t> Estate Transactions</a:t>
                      </a:r>
                      <a:endParaRPr lang="en-US" sz="1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4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t>Updates on Rents</a:t>
                      </a:r>
                      <a:r>
                        <a:rPr lang="en-US" sz="1800" baseline="0" dirty="0"/>
                        <a:t> &amp; Leasing Trends</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15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p>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1200"/>
                        </a:spcAft>
                      </a:pPr>
                      <a:r>
                        <a:rPr lang="en-US" sz="1800" dirty="0"/>
                        <a:t>A Team of Over 70 Professionals </a:t>
                      </a:r>
                    </a:p>
                    <a:p>
                      <a:pPr>
                        <a:spcAft>
                          <a:spcPts val="600"/>
                        </a:spcAft>
                        <a:buFontTx/>
                        <a:buChar char="-"/>
                      </a:pPr>
                      <a:r>
                        <a:rPr lang="en-US" sz="1800" i="0" dirty="0"/>
                        <a:t>  Professional Farm Managers</a:t>
                      </a:r>
                    </a:p>
                    <a:p>
                      <a:pPr>
                        <a:spcAft>
                          <a:spcPts val="600"/>
                        </a:spcAft>
                        <a:buFontTx/>
                        <a:buChar char="-"/>
                      </a:pPr>
                      <a:r>
                        <a:rPr lang="en-US" sz="1800" dirty="0"/>
                        <a:t>  Accredited &amp; State Certified Appraisers</a:t>
                      </a:r>
                    </a:p>
                    <a:p>
                      <a:pPr>
                        <a:spcAft>
                          <a:spcPts val="600"/>
                        </a:spcAft>
                        <a:buFontTx/>
                        <a:buChar char="-"/>
                      </a:pPr>
                      <a:r>
                        <a:rPr lang="en-US" sz="1800" dirty="0"/>
                        <a:t>  Licensed Farmland</a:t>
                      </a:r>
                      <a:r>
                        <a:rPr lang="en-US" sz="1800" baseline="0" dirty="0"/>
                        <a:t> Brokers</a:t>
                      </a:r>
                      <a:r>
                        <a:rPr lang="en-US" sz="1800" dirty="0"/>
                        <a:t> </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Box 6"/>
          <p:cNvSpPr txBox="1"/>
          <p:nvPr/>
        </p:nvSpPr>
        <p:spPr>
          <a:xfrm>
            <a:off x="3962400" y="5715000"/>
            <a:ext cx="5181600" cy="461665"/>
          </a:xfrm>
          <a:prstGeom prst="rect">
            <a:avLst/>
          </a:prstGeom>
          <a:noFill/>
        </p:spPr>
        <p:txBody>
          <a:bodyPr wrap="square" rtlCol="0">
            <a:spAutoFit/>
          </a:bodyPr>
          <a:lstStyle/>
          <a:p>
            <a:pPr algn="ctr"/>
            <a:r>
              <a:rPr lang="en-US" b="1" dirty="0"/>
              <a:t>All Sharing Real World Experiences!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6" name="Picture 6" descr="logo"/>
          <p:cNvPicPr>
            <a:picLocks noChangeAspect="1" noChangeArrowheads="1"/>
          </p:cNvPicPr>
          <p:nvPr/>
        </p:nvPicPr>
        <p:blipFill>
          <a:blip r:embed="rId3" cstate="print"/>
          <a:srcRect/>
          <a:stretch>
            <a:fillRect/>
          </a:stretch>
        </p:blipFill>
        <p:spPr bwMode="auto">
          <a:xfrm>
            <a:off x="411480" y="228600"/>
            <a:ext cx="1071563" cy="1300163"/>
          </a:xfrm>
          <a:prstGeom prst="rect">
            <a:avLst/>
          </a:prstGeom>
          <a:noFill/>
          <a:ln w="9525">
            <a:noFill/>
            <a:miter lim="800000"/>
            <a:headEnd/>
            <a:tailEnd/>
          </a:ln>
        </p:spPr>
      </p:pic>
      <p:graphicFrame>
        <p:nvGraphicFramePr>
          <p:cNvPr id="7" name="Table 6"/>
          <p:cNvGraphicFramePr>
            <a:graphicFrameLocks noGrp="1"/>
          </p:cNvGraphicFramePr>
          <p:nvPr/>
        </p:nvGraphicFramePr>
        <p:xfrm>
          <a:off x="762000" y="1752600"/>
          <a:ext cx="7467600" cy="3671529"/>
        </p:xfrm>
        <a:graphic>
          <a:graphicData uri="http://schemas.openxmlformats.org/drawingml/2006/table">
            <a:tbl>
              <a:tblPr firstRow="1" bandRow="1">
                <a:tableStyleId>{F5AB1C69-6EDB-4FF4-983F-18BD219EF322}</a:tableStyleId>
              </a:tblPr>
              <a:tblGrid>
                <a:gridCol w="466726"/>
                <a:gridCol w="7000874"/>
              </a:tblGrid>
              <a:tr h="1752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tx1"/>
                          </a:solidFill>
                          <a:latin typeface="+mn-lt"/>
                          <a:ea typeface="+mn-ea"/>
                          <a:cs typeface="+mn-cs"/>
                        </a:rPr>
                        <a:t>Interest Rates – </a:t>
                      </a:r>
                      <a:r>
                        <a:rPr lang="en-US" sz="2200" b="0" kern="1200" dirty="0" smtClean="0">
                          <a:solidFill>
                            <a:schemeClr val="tx1"/>
                          </a:solidFill>
                          <a:latin typeface="+mn-lt"/>
                          <a:ea typeface="+mn-ea"/>
                          <a:cs typeface="+mn-cs"/>
                        </a:rPr>
                        <a:t>Interest rates on operating loans and farm mortgages are critical to profitability.  Long term mortgage interest rates ticked up this year.  The Federal Reserve actions may precipitate higher interest rates for agriculture.</a:t>
                      </a:r>
                      <a:endParaRPr lang="en-US"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918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dk1"/>
                          </a:solidFill>
                          <a:latin typeface="+mn-lt"/>
                          <a:ea typeface="+mn-ea"/>
                          <a:cs typeface="+mn-cs"/>
                        </a:rPr>
                        <a:t>Livestock Industry – </a:t>
                      </a:r>
                      <a:r>
                        <a:rPr lang="en-US" sz="2200" kern="1200" dirty="0" smtClean="0">
                          <a:solidFill>
                            <a:schemeClr val="dk1"/>
                          </a:solidFill>
                          <a:latin typeface="+mn-lt"/>
                          <a:ea typeface="+mn-ea"/>
                          <a:cs typeface="+mn-cs"/>
                        </a:rPr>
                        <a:t>Livestock farmers have enjoyed enhanced profitability through higher prices and reduced feed costs.  They have competed vigorously for additional land purchases with their profits.</a:t>
                      </a:r>
                      <a:endParaRPr lang="en-US"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9" name="Text Box 4"/>
          <p:cNvSpPr txBox="1">
            <a:spLocks noChangeArrowheads="1"/>
          </p:cNvSpPr>
          <p:nvPr/>
        </p:nvSpPr>
        <p:spPr bwMode="auto">
          <a:xfrm>
            <a:off x="0" y="685800"/>
            <a:ext cx="9144000" cy="800219"/>
          </a:xfrm>
          <a:prstGeom prst="rect">
            <a:avLst/>
          </a:prstGeom>
          <a:noFill/>
          <a:ln w="9525">
            <a:noFill/>
            <a:miter lim="800000"/>
            <a:headEnd/>
            <a:tailEnd/>
          </a:ln>
        </p:spPr>
        <p:txBody>
          <a:bodyPr wrap="square">
            <a:spAutoFit/>
          </a:bodyPr>
          <a:lstStyle/>
          <a:p>
            <a:pPr algn="ctr"/>
            <a:r>
              <a:rPr lang="en-US" sz="2800" b="1" dirty="0"/>
              <a:t>Here is the good stuff - -</a:t>
            </a:r>
            <a:r>
              <a:rPr lang="en-US" sz="2800" dirty="0"/>
              <a:t> </a:t>
            </a:r>
            <a:r>
              <a:rPr lang="en-US" sz="1800" i="1" dirty="0"/>
              <a:t>(continued)</a:t>
            </a:r>
          </a:p>
          <a:p>
            <a:endParaRPr lang="en-US" sz="1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5" name="Picture 6" descr="logo"/>
          <p:cNvPicPr>
            <a:picLocks noChangeAspect="1" noChangeArrowheads="1"/>
          </p:cNvPicPr>
          <p:nvPr/>
        </p:nvPicPr>
        <p:blipFill>
          <a:blip r:embed="rId3" cstate="print"/>
          <a:srcRect/>
          <a:stretch>
            <a:fillRect/>
          </a:stretch>
        </p:blipFill>
        <p:spPr bwMode="auto">
          <a:xfrm>
            <a:off x="411480" y="228600"/>
            <a:ext cx="1071563" cy="1300163"/>
          </a:xfrm>
          <a:prstGeom prst="rect">
            <a:avLst/>
          </a:prstGeom>
          <a:noFill/>
          <a:ln w="9525">
            <a:noFill/>
            <a:miter lim="800000"/>
            <a:headEnd/>
            <a:tailEnd/>
          </a:ln>
        </p:spPr>
      </p:pic>
      <p:graphicFrame>
        <p:nvGraphicFramePr>
          <p:cNvPr id="11" name="Table 10"/>
          <p:cNvGraphicFramePr>
            <a:graphicFrameLocks noGrp="1"/>
          </p:cNvGraphicFramePr>
          <p:nvPr/>
        </p:nvGraphicFramePr>
        <p:xfrm>
          <a:off x="762000" y="1752600"/>
          <a:ext cx="7467600" cy="3669836"/>
        </p:xfrm>
        <a:graphic>
          <a:graphicData uri="http://schemas.openxmlformats.org/drawingml/2006/table">
            <a:tbl>
              <a:tblPr firstRow="1" bandRow="1">
                <a:tableStyleId>{F5AB1C69-6EDB-4FF4-983F-18BD219EF322}</a:tableStyleId>
              </a:tblPr>
              <a:tblGrid>
                <a:gridCol w="466726"/>
                <a:gridCol w="7000874"/>
              </a:tblGrid>
              <a:tr h="1981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tx1"/>
                          </a:solidFill>
                          <a:latin typeface="+mn-lt"/>
                          <a:ea typeface="+mn-ea"/>
                          <a:cs typeface="+mn-cs"/>
                        </a:rPr>
                        <a:t>Auction Sales – </a:t>
                      </a:r>
                      <a:r>
                        <a:rPr lang="en-US" sz="2200" b="0" kern="1200" dirty="0" smtClean="0">
                          <a:solidFill>
                            <a:schemeClr val="tx1"/>
                          </a:solidFill>
                          <a:latin typeface="+mn-lt"/>
                          <a:ea typeface="+mn-ea"/>
                          <a:cs typeface="+mn-cs"/>
                        </a:rPr>
                        <a:t>The process of auctioning farmland is one of price discovery.  As commodity prices and net income declined - - there were fewer bidders at auctions and an increasing number of no sale transactions.  Over 50% of the farms sold at auction. </a:t>
                      </a:r>
                      <a:endParaRPr lang="en-US" sz="2200" b="0" kern="1200" dirty="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68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dk1"/>
                          </a:solidFill>
                          <a:latin typeface="+mn-lt"/>
                          <a:ea typeface="+mn-ea"/>
                          <a:cs typeface="+mn-cs"/>
                        </a:rPr>
                        <a:t>Tax-Free Exchanges – </a:t>
                      </a:r>
                      <a:r>
                        <a:rPr lang="en-US" sz="2200" kern="1200" dirty="0" smtClean="0">
                          <a:solidFill>
                            <a:schemeClr val="dk1"/>
                          </a:solidFill>
                          <a:latin typeface="+mn-lt"/>
                          <a:ea typeface="+mn-ea"/>
                          <a:cs typeface="+mn-cs"/>
                        </a:rPr>
                        <a:t>This popular method of avoiding capital gains taxes is starting to resurface in Northern Illinois where some farmers are selling prime farmland and buying back development land for future opportunities. </a:t>
                      </a:r>
                      <a:endParaRPr lang="en-US"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0" name="Text Box 4"/>
          <p:cNvSpPr txBox="1">
            <a:spLocks noChangeArrowheads="1"/>
          </p:cNvSpPr>
          <p:nvPr/>
        </p:nvSpPr>
        <p:spPr bwMode="auto">
          <a:xfrm>
            <a:off x="0" y="685800"/>
            <a:ext cx="9144000" cy="800219"/>
          </a:xfrm>
          <a:prstGeom prst="rect">
            <a:avLst/>
          </a:prstGeom>
          <a:noFill/>
          <a:ln w="9525">
            <a:noFill/>
            <a:miter lim="800000"/>
            <a:headEnd/>
            <a:tailEnd/>
          </a:ln>
        </p:spPr>
        <p:txBody>
          <a:bodyPr wrap="square">
            <a:spAutoFit/>
          </a:bodyPr>
          <a:lstStyle/>
          <a:p>
            <a:pPr algn="ctr"/>
            <a:r>
              <a:rPr lang="en-US" sz="2800" b="1" dirty="0"/>
              <a:t>Here is the good stuff - -</a:t>
            </a:r>
            <a:r>
              <a:rPr lang="en-US" sz="2800" dirty="0"/>
              <a:t> </a:t>
            </a:r>
            <a:r>
              <a:rPr lang="en-US" sz="1800" i="1" dirty="0"/>
              <a:t>(continued)</a:t>
            </a:r>
          </a:p>
          <a:p>
            <a:endParaRPr lang="en-US" sz="18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5" name="Picture 6" descr="logo"/>
          <p:cNvPicPr>
            <a:picLocks noChangeAspect="1" noChangeArrowheads="1"/>
          </p:cNvPicPr>
          <p:nvPr/>
        </p:nvPicPr>
        <p:blipFill>
          <a:blip r:embed="rId3" cstate="print"/>
          <a:srcRect/>
          <a:stretch>
            <a:fillRect/>
          </a:stretch>
        </p:blipFill>
        <p:spPr bwMode="auto">
          <a:xfrm>
            <a:off x="411480" y="228600"/>
            <a:ext cx="1071563" cy="1300163"/>
          </a:xfrm>
          <a:prstGeom prst="rect">
            <a:avLst/>
          </a:prstGeom>
          <a:noFill/>
          <a:ln w="9525">
            <a:noFill/>
            <a:miter lim="800000"/>
            <a:headEnd/>
            <a:tailEnd/>
          </a:ln>
        </p:spPr>
      </p:pic>
      <p:graphicFrame>
        <p:nvGraphicFramePr>
          <p:cNvPr id="6" name="Table 5"/>
          <p:cNvGraphicFramePr>
            <a:graphicFrameLocks noGrp="1"/>
          </p:cNvGraphicFramePr>
          <p:nvPr/>
        </p:nvGraphicFramePr>
        <p:xfrm>
          <a:off x="762000" y="1828800"/>
          <a:ext cx="7467600" cy="3700316"/>
        </p:xfrm>
        <a:graphic>
          <a:graphicData uri="http://schemas.openxmlformats.org/drawingml/2006/table">
            <a:tbl>
              <a:tblPr firstRow="1" bandRow="1">
                <a:tableStyleId>{F5AB1C69-6EDB-4FF4-983F-18BD219EF322}</a:tableStyleId>
              </a:tblPr>
              <a:tblGrid>
                <a:gridCol w="466726"/>
                <a:gridCol w="7000874"/>
              </a:tblGrid>
              <a:tr h="1536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tx1"/>
                          </a:solidFill>
                          <a:latin typeface="+mn-lt"/>
                          <a:ea typeface="+mn-ea"/>
                          <a:cs typeface="+mn-cs"/>
                        </a:rPr>
                        <a:t>Large Tracts – </a:t>
                      </a:r>
                      <a:r>
                        <a:rPr lang="en-US" sz="2200" b="0" kern="1200" dirty="0" smtClean="0">
                          <a:solidFill>
                            <a:schemeClr val="tx1"/>
                          </a:solidFill>
                          <a:latin typeface="+mn-lt"/>
                          <a:ea typeface="+mn-ea"/>
                          <a:cs typeface="+mn-cs"/>
                        </a:rPr>
                        <a:t>A contiguous 960 acre tract of Douglas County land sold at public auction in November 2013 for a record price of $14,583 per acre.  The buyer was an investor. In December a 1,354.6 acre Crawford County bottom farm on the Embarrass River sold for $5,869 per acre.</a:t>
                      </a:r>
                    </a:p>
                    <a:p>
                      <a:pPr algn="just"/>
                      <a:endParaRPr lang="en-US" sz="2200" b="0" dirty="0">
                        <a:solidFill>
                          <a:schemeClr val="tx1"/>
                        </a:solidFill>
                        <a:latin typeface="Times New Roman"/>
                        <a:ea typeface="Calibri"/>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68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dk1"/>
                          </a:solidFill>
                          <a:latin typeface="+mn-lt"/>
                          <a:ea typeface="+mn-ea"/>
                          <a:cs typeface="+mn-cs"/>
                        </a:rPr>
                        <a:t>Ethanol’s Future – </a:t>
                      </a:r>
                      <a:r>
                        <a:rPr lang="en-US" sz="2200" kern="1200" dirty="0" smtClean="0">
                          <a:solidFill>
                            <a:schemeClr val="dk1"/>
                          </a:solidFill>
                          <a:latin typeface="+mn-lt"/>
                          <a:ea typeface="+mn-ea"/>
                          <a:cs typeface="+mn-cs"/>
                        </a:rPr>
                        <a:t>Farmers and landowners are concerned about the EPA regulations which could affect the renewable fuel standard.  A lot of our corn usage is dependent on a vibrant ethanol industry moving forward. </a:t>
                      </a:r>
                      <a:endParaRPr lang="en-US"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 name="Text Box 4"/>
          <p:cNvSpPr txBox="1">
            <a:spLocks noChangeArrowheads="1"/>
          </p:cNvSpPr>
          <p:nvPr/>
        </p:nvSpPr>
        <p:spPr bwMode="auto">
          <a:xfrm>
            <a:off x="0" y="739914"/>
            <a:ext cx="9144000" cy="800219"/>
          </a:xfrm>
          <a:prstGeom prst="rect">
            <a:avLst/>
          </a:prstGeom>
          <a:noFill/>
          <a:ln w="9525">
            <a:noFill/>
            <a:miter lim="800000"/>
            <a:headEnd/>
            <a:tailEnd/>
          </a:ln>
        </p:spPr>
        <p:txBody>
          <a:bodyPr wrap="square">
            <a:spAutoFit/>
          </a:bodyPr>
          <a:lstStyle/>
          <a:p>
            <a:pPr algn="ctr"/>
            <a:r>
              <a:rPr lang="en-US" sz="2800" b="1" dirty="0"/>
              <a:t>Here is the good stuff - -</a:t>
            </a:r>
            <a:r>
              <a:rPr lang="en-US" sz="2800" dirty="0"/>
              <a:t> </a:t>
            </a:r>
            <a:r>
              <a:rPr lang="en-US" sz="1800" i="1" dirty="0"/>
              <a:t>(continued)</a:t>
            </a:r>
          </a:p>
          <a:p>
            <a:endParaRPr lang="en-US" sz="1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5" name="Picture 6" descr="logo"/>
          <p:cNvPicPr>
            <a:picLocks noChangeAspect="1" noChangeArrowheads="1"/>
          </p:cNvPicPr>
          <p:nvPr/>
        </p:nvPicPr>
        <p:blipFill>
          <a:blip r:embed="rId3" cstate="print"/>
          <a:srcRect/>
          <a:stretch>
            <a:fillRect/>
          </a:stretch>
        </p:blipFill>
        <p:spPr bwMode="auto">
          <a:xfrm>
            <a:off x="411480" y="228600"/>
            <a:ext cx="1071563" cy="1300163"/>
          </a:xfrm>
          <a:prstGeom prst="rect">
            <a:avLst/>
          </a:prstGeom>
          <a:noFill/>
          <a:ln w="9525">
            <a:noFill/>
            <a:miter lim="800000"/>
            <a:headEnd/>
            <a:tailEnd/>
          </a:ln>
        </p:spPr>
      </p:pic>
      <p:graphicFrame>
        <p:nvGraphicFramePr>
          <p:cNvPr id="6" name="Table 5"/>
          <p:cNvGraphicFramePr>
            <a:graphicFrameLocks noGrp="1"/>
          </p:cNvGraphicFramePr>
          <p:nvPr/>
        </p:nvGraphicFramePr>
        <p:xfrm>
          <a:off x="762000" y="1905000"/>
          <a:ext cx="7467600" cy="3139440"/>
        </p:xfrm>
        <a:graphic>
          <a:graphicData uri="http://schemas.openxmlformats.org/drawingml/2006/table">
            <a:tbl>
              <a:tblPr firstRow="1" bandRow="1">
                <a:tableStyleId>{F5AB1C69-6EDB-4FF4-983F-18BD219EF322}</a:tableStyleId>
              </a:tblPr>
              <a:tblGrid>
                <a:gridCol w="466726"/>
                <a:gridCol w="7000874"/>
              </a:tblGrid>
              <a:tr h="1371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tx1"/>
                          </a:solidFill>
                          <a:latin typeface="+mn-lt"/>
                          <a:ea typeface="+mn-ea"/>
                          <a:cs typeface="+mn-cs"/>
                        </a:rPr>
                        <a:t>Grain Handling Facilities – </a:t>
                      </a:r>
                      <a:r>
                        <a:rPr lang="en-US" sz="2200" b="0" kern="1200" dirty="0" smtClean="0">
                          <a:solidFill>
                            <a:schemeClr val="tx1"/>
                          </a:solidFill>
                          <a:latin typeface="+mn-lt"/>
                          <a:ea typeface="+mn-ea"/>
                          <a:cs typeface="+mn-cs"/>
                        </a:rPr>
                        <a:t>Central Illinois reports ongoing expansion of major grain handling facilities to move our increasing corn and soybean production to end users.</a:t>
                      </a:r>
                      <a:endParaRPr lang="en-US" sz="2200" b="0" dirty="0">
                        <a:solidFill>
                          <a:schemeClr val="tx1"/>
                        </a:solidFill>
                        <a:latin typeface="Times New Roman"/>
                        <a:ea typeface="Calibri"/>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68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dk1"/>
                          </a:solidFill>
                          <a:latin typeface="+mn-lt"/>
                          <a:ea typeface="+mn-ea"/>
                          <a:cs typeface="+mn-cs"/>
                        </a:rPr>
                        <a:t>Conservation and Stewardship – </a:t>
                      </a:r>
                      <a:r>
                        <a:rPr lang="en-US" sz="2200" kern="1200" dirty="0" smtClean="0">
                          <a:solidFill>
                            <a:schemeClr val="dk1"/>
                          </a:solidFill>
                          <a:latin typeface="+mn-lt"/>
                          <a:ea typeface="+mn-ea"/>
                          <a:cs typeface="+mn-cs"/>
                        </a:rPr>
                        <a:t>There are numerous reports of ongoing stewardship activities to control runoff of farm chemicals and fertilizers to prevent contamination of our lakes and streams.  Positive agricultural and suburban collaboration is ongoing. </a:t>
                      </a:r>
                      <a:endParaRPr lang="en-US"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 name="Text Box 4"/>
          <p:cNvSpPr txBox="1">
            <a:spLocks noChangeArrowheads="1"/>
          </p:cNvSpPr>
          <p:nvPr/>
        </p:nvSpPr>
        <p:spPr bwMode="auto">
          <a:xfrm>
            <a:off x="0" y="739914"/>
            <a:ext cx="9144000" cy="800219"/>
          </a:xfrm>
          <a:prstGeom prst="rect">
            <a:avLst/>
          </a:prstGeom>
          <a:noFill/>
          <a:ln w="9525">
            <a:noFill/>
            <a:miter lim="800000"/>
            <a:headEnd/>
            <a:tailEnd/>
          </a:ln>
        </p:spPr>
        <p:txBody>
          <a:bodyPr wrap="square">
            <a:spAutoFit/>
          </a:bodyPr>
          <a:lstStyle/>
          <a:p>
            <a:pPr algn="ctr"/>
            <a:r>
              <a:rPr lang="en-US" sz="2800" b="1" dirty="0"/>
              <a:t>Here is the good stuff - -</a:t>
            </a:r>
            <a:r>
              <a:rPr lang="en-US" sz="2800" dirty="0"/>
              <a:t> </a:t>
            </a:r>
            <a:r>
              <a:rPr lang="en-US" sz="1800" i="1" dirty="0"/>
              <a:t>(continued)</a:t>
            </a:r>
          </a:p>
          <a:p>
            <a:endParaRPr lang="en-US" sz="1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5" name="Picture 6" descr="logo"/>
          <p:cNvPicPr>
            <a:picLocks noChangeAspect="1" noChangeArrowheads="1"/>
          </p:cNvPicPr>
          <p:nvPr/>
        </p:nvPicPr>
        <p:blipFill>
          <a:blip r:embed="rId3" cstate="print"/>
          <a:srcRect/>
          <a:stretch>
            <a:fillRect/>
          </a:stretch>
        </p:blipFill>
        <p:spPr bwMode="auto">
          <a:xfrm>
            <a:off x="411480" y="76200"/>
            <a:ext cx="1071563" cy="1300163"/>
          </a:xfrm>
          <a:prstGeom prst="rect">
            <a:avLst/>
          </a:prstGeom>
          <a:noFill/>
          <a:ln w="9525">
            <a:noFill/>
            <a:miter lim="800000"/>
            <a:headEnd/>
            <a:tailEnd/>
          </a:ln>
        </p:spPr>
      </p:pic>
      <p:graphicFrame>
        <p:nvGraphicFramePr>
          <p:cNvPr id="6" name="Table 5"/>
          <p:cNvGraphicFramePr>
            <a:graphicFrameLocks noGrp="1"/>
          </p:cNvGraphicFramePr>
          <p:nvPr/>
        </p:nvGraphicFramePr>
        <p:xfrm>
          <a:off x="762000" y="1676400"/>
          <a:ext cx="7467600" cy="3391495"/>
        </p:xfrm>
        <a:graphic>
          <a:graphicData uri="http://schemas.openxmlformats.org/drawingml/2006/table">
            <a:tbl>
              <a:tblPr firstRow="1" bandRow="1">
                <a:tableStyleId>{F5AB1C69-6EDB-4FF4-983F-18BD219EF322}</a:tableStyleId>
              </a:tblPr>
              <a:tblGrid>
                <a:gridCol w="466726"/>
                <a:gridCol w="7000874"/>
              </a:tblGrid>
              <a:tr h="16569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t>
                      </a:r>
                    </a:p>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r>
                        <a:rPr lang="en-US" sz="2200" b="1" i="1" kern="1200" dirty="0" smtClean="0">
                          <a:solidFill>
                            <a:schemeClr val="tx1"/>
                          </a:solidFill>
                          <a:latin typeface="+mn-lt"/>
                          <a:ea typeface="+mn-ea"/>
                          <a:cs typeface="+mn-cs"/>
                        </a:rPr>
                        <a:t>Wind Energy – </a:t>
                      </a:r>
                      <a:r>
                        <a:rPr lang="en-US" sz="2200" b="0" kern="1200" dirty="0" smtClean="0">
                          <a:solidFill>
                            <a:schemeClr val="tx1"/>
                          </a:solidFill>
                          <a:latin typeface="+mn-lt"/>
                          <a:ea typeface="+mn-ea"/>
                          <a:cs typeface="+mn-cs"/>
                        </a:rPr>
                        <a:t>The market for green energy is still uncertain causing many projects to be placed on hold.  Various parts of Illinois have excellent wind speeds for electricity generation.</a:t>
                      </a:r>
                      <a:endParaRPr lang="en-US" sz="2200" b="0" dirty="0">
                        <a:solidFill>
                          <a:schemeClr val="tx1"/>
                        </a:solidFill>
                        <a:latin typeface="Times New Roman"/>
                        <a:ea typeface="Calibri"/>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734581">
                <a:tc>
                  <a:txBody>
                    <a:bodyPr/>
                    <a:lstStyle/>
                    <a:p>
                      <a:endParaRPr lang="en-US"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endParaRPr lang="en-US" sz="22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7" name="Text Box 4"/>
          <p:cNvSpPr txBox="1">
            <a:spLocks noChangeArrowheads="1"/>
          </p:cNvSpPr>
          <p:nvPr/>
        </p:nvSpPr>
        <p:spPr bwMode="auto">
          <a:xfrm>
            <a:off x="0" y="495181"/>
            <a:ext cx="9144000" cy="800219"/>
          </a:xfrm>
          <a:prstGeom prst="rect">
            <a:avLst/>
          </a:prstGeom>
          <a:noFill/>
          <a:ln w="9525">
            <a:noFill/>
            <a:miter lim="800000"/>
            <a:headEnd/>
            <a:tailEnd/>
          </a:ln>
        </p:spPr>
        <p:txBody>
          <a:bodyPr wrap="square">
            <a:spAutoFit/>
          </a:bodyPr>
          <a:lstStyle/>
          <a:p>
            <a:pPr algn="ctr"/>
            <a:r>
              <a:rPr lang="en-US" sz="2800" b="1" dirty="0"/>
              <a:t>Here is the good stuff - -</a:t>
            </a:r>
            <a:r>
              <a:rPr lang="en-US" sz="2800" dirty="0"/>
              <a:t> </a:t>
            </a:r>
            <a:r>
              <a:rPr lang="en-US" sz="1800" i="1" dirty="0"/>
              <a:t>(continued)</a:t>
            </a:r>
          </a:p>
          <a:p>
            <a:endParaRPr lang="en-US" sz="18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2895600" y="457200"/>
            <a:ext cx="5715000" cy="615553"/>
          </a:xfrm>
          <a:prstGeom prst="rect">
            <a:avLst/>
          </a:prstGeom>
          <a:noFill/>
        </p:spPr>
        <p:txBody>
          <a:bodyPr wrap="square" rtlCol="0">
            <a:spAutoFit/>
          </a:bodyPr>
          <a:lstStyle/>
          <a:p>
            <a:pPr algn="ctr"/>
            <a:r>
              <a:rPr lang="en-US" sz="3400" b="1" dirty="0" smtClean="0"/>
              <a:t>Uptrend Interruptions</a:t>
            </a:r>
            <a:endParaRPr lang="en-US" sz="3400" b="1" dirty="0"/>
          </a:p>
        </p:txBody>
      </p:sp>
      <p:graphicFrame>
        <p:nvGraphicFramePr>
          <p:cNvPr id="7" name="Table 6"/>
          <p:cNvGraphicFramePr>
            <a:graphicFrameLocks noGrp="1"/>
          </p:cNvGraphicFramePr>
          <p:nvPr/>
        </p:nvGraphicFramePr>
        <p:xfrm>
          <a:off x="3352800" y="1676400"/>
          <a:ext cx="5410200" cy="3655687"/>
        </p:xfrm>
        <a:graphic>
          <a:graphicData uri="http://schemas.openxmlformats.org/drawingml/2006/table">
            <a:tbl>
              <a:tblPr firstRow="1" bandRow="1">
                <a:tableStyleId>{F5AB1C69-6EDB-4FF4-983F-18BD219EF322}</a:tableStyleId>
              </a:tblPr>
              <a:tblGrid>
                <a:gridCol w="2075145"/>
                <a:gridCol w="3335055"/>
              </a:tblGrid>
              <a:tr h="440047">
                <a:tc gridSpan="2">
                  <a:txBody>
                    <a:bodyPr/>
                    <a:lstStyle/>
                    <a:p>
                      <a:endParaRPr lang="en-US" sz="18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r>
              <a:tr h="245753">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b="0" dirty="0" smtClean="0">
                          <a:solidFill>
                            <a:schemeClr val="tx1"/>
                          </a:solidFill>
                        </a:rPr>
                        <a:t>Years</a:t>
                      </a:r>
                      <a:r>
                        <a:rPr lang="en-US" sz="1800" b="0" baseline="0" dirty="0" smtClean="0">
                          <a:solidFill>
                            <a:schemeClr val="tx1"/>
                          </a:solidFill>
                        </a:rPr>
                        <a:t> 2008 – 2009</a:t>
                      </a: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ts val="1500"/>
                        </a:lnSpc>
                        <a:spcBef>
                          <a:spcPts val="0"/>
                        </a:spcBef>
                        <a:spcAft>
                          <a:spcPts val="0"/>
                        </a:spcAft>
                        <a:buClrTx/>
                        <a:buSzTx/>
                        <a:buFontTx/>
                        <a:buNone/>
                        <a:tabLst/>
                        <a:defRPr/>
                      </a:pPr>
                      <a:r>
                        <a:rPr lang="en-US" sz="1800" b="1" dirty="0" smtClean="0"/>
                        <a:t>Sideways for a year - - </a:t>
                      </a:r>
                      <a:r>
                        <a:rPr lang="en-US" sz="1800" b="0" dirty="0" smtClean="0"/>
                        <a:t>after doubling in value from 2001.</a:t>
                      </a:r>
                      <a:endParaRPr lang="en-US" sz="18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62644">
                <a:tc>
                  <a:txBody>
                    <a:bodyPr/>
                    <a:lstStyle/>
                    <a:p>
                      <a:pPr marL="0" marR="0" indent="0" algn="l" defTabSz="914400" rtl="0" eaLnBrk="1" fontAlgn="auto" latinLnBrk="0" hangingPunct="1">
                        <a:lnSpc>
                          <a:spcPts val="1500"/>
                        </a:lnSpc>
                        <a:spcBef>
                          <a:spcPts val="0"/>
                        </a:spcBef>
                        <a:spcAft>
                          <a:spcPts val="0"/>
                        </a:spcAft>
                        <a:buClrTx/>
                        <a:buSzTx/>
                        <a:buFontTx/>
                        <a:buNone/>
                        <a:tabLst/>
                        <a:defRPr/>
                      </a:pPr>
                      <a:endParaRPr lang="en-US" sz="1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91473">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dirty="0" smtClean="0"/>
                        <a:t>Years 1998</a:t>
                      </a:r>
                      <a:r>
                        <a:rPr lang="en-US" sz="1800" baseline="0" dirty="0" smtClean="0"/>
                        <a:t> – 2001</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b="1" dirty="0" smtClean="0"/>
                        <a:t>A 15% correction - - </a:t>
                      </a:r>
                      <a:r>
                        <a:rPr lang="en-US" dirty="0" smtClean="0"/>
                        <a:t>after an eleven year uptrend</a:t>
                      </a:r>
                      <a:r>
                        <a:rPr lang="en-US" baseline="0" dirty="0" smtClean="0"/>
                        <a:t> from 1997 with farmland values rising by 92%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0033">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dirty="0" smtClean="0"/>
                        <a:t>Years 1980</a:t>
                      </a:r>
                      <a:r>
                        <a:rPr lang="en-US" sz="1800" baseline="0" dirty="0" smtClean="0"/>
                        <a:t> – 1987</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r>
                        <a:rPr lang="en-US" b="1" dirty="0" smtClean="0"/>
                        <a:t>A 50% correction</a:t>
                      </a:r>
                      <a:r>
                        <a:rPr lang="en-US" b="1" baseline="0" dirty="0" smtClean="0"/>
                        <a:t> - - </a:t>
                      </a:r>
                      <a:r>
                        <a:rPr lang="en-US" baseline="0" dirty="0" smtClean="0"/>
                        <a:t>after farmland values advanced nearly 500% from 1982.  This one was a bubble.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3276600" y="1143000"/>
            <a:ext cx="5715000" cy="615553"/>
          </a:xfrm>
          <a:prstGeom prst="rect">
            <a:avLst/>
          </a:prstGeom>
          <a:noFill/>
        </p:spPr>
        <p:txBody>
          <a:bodyPr wrap="square" rtlCol="0">
            <a:spAutoFit/>
          </a:bodyPr>
          <a:lstStyle/>
          <a:p>
            <a:r>
              <a:rPr lang="en-US" sz="1700" dirty="0" smtClean="0"/>
              <a:t>In the last four decades the Illinois farmland uptrend was interrupted on three occasions:</a:t>
            </a:r>
            <a:endParaRPr lang="en-US" sz="1700" dirty="0"/>
          </a:p>
        </p:txBody>
      </p:sp>
      <p:sp>
        <p:nvSpPr>
          <p:cNvPr id="8" name="TextBox 7"/>
          <p:cNvSpPr txBox="1"/>
          <p:nvPr/>
        </p:nvSpPr>
        <p:spPr>
          <a:xfrm>
            <a:off x="2895600" y="5410200"/>
            <a:ext cx="6096000" cy="615553"/>
          </a:xfrm>
          <a:prstGeom prst="rect">
            <a:avLst/>
          </a:prstGeom>
          <a:noFill/>
        </p:spPr>
        <p:txBody>
          <a:bodyPr wrap="square" rtlCol="0">
            <a:spAutoFit/>
          </a:bodyPr>
          <a:lstStyle/>
          <a:p>
            <a:r>
              <a:rPr lang="en-US" sz="1700" b="1" dirty="0" smtClean="0"/>
              <a:t>In summary – </a:t>
            </a:r>
            <a:r>
              <a:rPr lang="en-US" sz="1700" dirty="0" smtClean="0"/>
              <a:t>Perhaps history gives us some guidelines for our current thought processes.  It doesn’t look like a bubble to us!</a:t>
            </a:r>
            <a:endParaRPr lang="en-US" sz="17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914400"/>
            <a:ext cx="3254290" cy="4876800"/>
          </a:xfrm>
          <a:prstGeom prst="rect">
            <a:avLst/>
          </a:prstGeom>
        </p:spPr>
      </p:pic>
      <p:sp>
        <p:nvSpPr>
          <p:cNvPr id="5" name="TextBox 4"/>
          <p:cNvSpPr txBox="1"/>
          <p:nvPr/>
        </p:nvSpPr>
        <p:spPr>
          <a:xfrm>
            <a:off x="2895600" y="457200"/>
            <a:ext cx="5715000" cy="615553"/>
          </a:xfrm>
          <a:prstGeom prst="rect">
            <a:avLst/>
          </a:prstGeom>
          <a:noFill/>
        </p:spPr>
        <p:txBody>
          <a:bodyPr wrap="square" rtlCol="0">
            <a:spAutoFit/>
          </a:bodyPr>
          <a:lstStyle/>
          <a:p>
            <a:pPr algn="ctr"/>
            <a:r>
              <a:rPr lang="en-US" sz="3400" b="1" dirty="0"/>
              <a:t>A Quick Look Forward</a:t>
            </a:r>
          </a:p>
        </p:txBody>
      </p:sp>
      <p:graphicFrame>
        <p:nvGraphicFramePr>
          <p:cNvPr id="7" name="Table 6"/>
          <p:cNvGraphicFramePr>
            <a:graphicFrameLocks noGrp="1"/>
          </p:cNvGraphicFramePr>
          <p:nvPr/>
        </p:nvGraphicFramePr>
        <p:xfrm>
          <a:off x="3230881" y="1524000"/>
          <a:ext cx="5913119" cy="3945509"/>
        </p:xfrm>
        <a:graphic>
          <a:graphicData uri="http://schemas.openxmlformats.org/drawingml/2006/table">
            <a:tbl>
              <a:tblPr firstRow="1" bandRow="1">
                <a:tableStyleId>{F5AB1C69-6EDB-4FF4-983F-18BD219EF322}</a:tableStyleId>
              </a:tblPr>
              <a:tblGrid>
                <a:gridCol w="304800"/>
                <a:gridCol w="228600"/>
                <a:gridCol w="116840"/>
                <a:gridCol w="1635760"/>
                <a:gridCol w="609600"/>
                <a:gridCol w="304800"/>
                <a:gridCol w="116840"/>
                <a:gridCol w="1986279"/>
                <a:gridCol w="609600"/>
              </a:tblGrid>
              <a:tr h="44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8">
                  <a:txBody>
                    <a:bodyPr/>
                    <a:lstStyle/>
                    <a:p>
                      <a:r>
                        <a:rPr lang="en-US" sz="1800" b="1" dirty="0">
                          <a:solidFill>
                            <a:schemeClr val="tx1"/>
                          </a:solidFill>
                        </a:rPr>
                        <a:t>Influencing factors to watch for: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5753">
                <a:tc>
                  <a:txBody>
                    <a:bodyPr/>
                    <a:lstStyle/>
                    <a:p>
                      <a:pPr>
                        <a:lnSpc>
                          <a:spcPts val="1500"/>
                        </a:lnSpc>
                      </a:pPr>
                      <a:endParaRPr lang="en-US" sz="12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lnSpc>
                          <a:spcPts val="1500"/>
                        </a:lnSpc>
                      </a:pPr>
                      <a:r>
                        <a:rPr lang="en-US" sz="1800" b="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b="0" dirty="0" smtClean="0">
                          <a:solidFill>
                            <a:schemeClr val="tx1"/>
                          </a:solidFill>
                        </a:rPr>
                        <a:t>Commodity Prices</a:t>
                      </a: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lang="en-US" sz="1800" b="0" dirty="0">
                          <a:solidFill>
                            <a:schemeClr val="tx1"/>
                          </a:solidFill>
                        </a:rPr>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dirty="0" smtClean="0"/>
                        <a:t>Value of the Dollar</a:t>
                      </a:r>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262644">
                <a:tc>
                  <a:txBody>
                    <a:bodyPr/>
                    <a:lstStyle/>
                    <a:p>
                      <a:pPr>
                        <a:lnSpc>
                          <a:spcPts val="1500"/>
                        </a:lnSpc>
                      </a:pPr>
                      <a:endParaRPr lang="en-US" sz="1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ts val="1500"/>
                        </a:lnSpc>
                      </a:pPr>
                      <a:r>
                        <a:rPr lang="en-US" sz="1800" dirty="0"/>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b="0" dirty="0" smtClean="0">
                          <a:solidFill>
                            <a:schemeClr val="tx1"/>
                          </a:solidFill>
                        </a:rPr>
                        <a:t>Weather and Yields</a:t>
                      </a:r>
                      <a:endParaRPr lang="en-US" sz="1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lang="en-US" sz="1800" b="0" dirty="0">
                          <a:solidFill>
                            <a:schemeClr val="tx1"/>
                          </a:solidFill>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dirty="0" smtClean="0"/>
                        <a:t>Alternative Investments</a:t>
                      </a:r>
                      <a:endParaRPr lang="en-US" sz="1800" i="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291473">
                <a:tc>
                  <a:txBody>
                    <a:bodyPr/>
                    <a:lstStyle/>
                    <a:p>
                      <a:pPr>
                        <a:lnSpc>
                          <a:spcPts val="1500"/>
                        </a:lnSpc>
                      </a:pP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500"/>
                        </a:lnSpc>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dirty="0" smtClean="0"/>
                        <a:t>Interest Rates</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lang="en-US" sz="18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dirty="0" smtClean="0"/>
                        <a:t>Long Term Inflation</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533400">
                <a:tc>
                  <a:txBody>
                    <a:bodyPr/>
                    <a:lstStyle/>
                    <a:p>
                      <a:pPr>
                        <a:lnSpc>
                          <a:spcPts val="1500"/>
                        </a:lnSpc>
                      </a:pPr>
                      <a:endParaRPr lang="en-US" sz="1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ts val="1500"/>
                        </a:lnSpc>
                      </a:pPr>
                      <a:r>
                        <a:rPr lang="en-US" sz="1800" dirty="0" smtClean="0"/>
                        <a:t>-</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dirty="0" smtClean="0"/>
                        <a:t>Net Farm Income</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marL="0" marR="0" indent="0" algn="r" defTabSz="914400" rtl="0" eaLnBrk="1" fontAlgn="auto" latinLnBrk="0" hangingPunct="1">
                        <a:lnSpc>
                          <a:spcPts val="1500"/>
                        </a:lnSpc>
                        <a:spcBef>
                          <a:spcPts val="0"/>
                        </a:spcBef>
                        <a:spcAft>
                          <a:spcPts val="0"/>
                        </a:spcAft>
                        <a:buClrTx/>
                        <a:buSzTx/>
                        <a:buFontTx/>
                        <a:buNone/>
                        <a:tabLst/>
                        <a:defRPr/>
                      </a:pPr>
                      <a:r>
                        <a:rPr lang="en-US" sz="1800" dirty="0" smtClean="0"/>
                        <a:t>-</a:t>
                      </a:r>
                      <a:endParaRPr lang="en-US"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US" sz="1800" i="0" dirty="0" smtClean="0"/>
                        <a:t>Ethanol</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9889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8">
                  <a:txBody>
                    <a:bodyPr/>
                    <a:lstStyle/>
                    <a:p>
                      <a:r>
                        <a:rPr lang="en-US" sz="1800" b="1" dirty="0" smtClean="0">
                          <a:solidFill>
                            <a:schemeClr val="tx1"/>
                          </a:solidFill>
                        </a:rPr>
                        <a:t>Late</a:t>
                      </a:r>
                      <a:r>
                        <a:rPr lang="en-US" sz="1800" b="1" baseline="0" dirty="0" smtClean="0">
                          <a:solidFill>
                            <a:schemeClr val="tx1"/>
                          </a:solidFill>
                        </a:rPr>
                        <a:t> Breaking Farmland Sales: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rally in</a:t>
                      </a:r>
                      <a:r>
                        <a:rPr lang="en-US" sz="1600" baseline="0" dirty="0" smtClean="0"/>
                        <a:t> commodity prices in February/March has taken the pressure off of land values.</a:t>
                      </a:r>
                      <a:endParaRPr lang="en-US" sz="1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sz="18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r">
                        <a:lnSpc>
                          <a:spcPts val="1500"/>
                        </a:lnSpc>
                        <a:spcAft>
                          <a:spcPts val="1200"/>
                        </a:spcAft>
                      </a:pPr>
                      <a:r>
                        <a:rPr lang="en-US" sz="1800" i="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nSpc>
                          <a:spcPts val="1500"/>
                        </a:lnSpc>
                        <a:spcAft>
                          <a:spcPts val="1200"/>
                        </a:spcAft>
                      </a:pPr>
                      <a:r>
                        <a:rPr lang="en-US" sz="1800" i="0" dirty="0" smtClean="0"/>
                        <a:t>Aledo, IL</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r">
                        <a:lnSpc>
                          <a:spcPts val="1500"/>
                        </a:lnSpc>
                        <a:spcAft>
                          <a:spcPts val="1200"/>
                        </a:spcAft>
                      </a:pPr>
                      <a:r>
                        <a:rPr lang="en-US" sz="1800" i="0" dirty="0" smtClean="0"/>
                        <a:t>$16,250</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nSpc>
                          <a:spcPts val="1500"/>
                        </a:lnSpc>
                      </a:pPr>
                      <a:r>
                        <a:rPr lang="en-US" dirty="0" smtClean="0"/>
                        <a:t>per acre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vMerge="1">
                  <a:txBody>
                    <a:bodyPr/>
                    <a:lstStyle/>
                    <a:p>
                      <a:endParaRPr lang="en-US"/>
                    </a:p>
                  </a:txBody>
                  <a:tcPr/>
                </a:tc>
                <a:tc gridSpan="2">
                  <a:txBody>
                    <a:bodyPr/>
                    <a:lstStyle/>
                    <a:p>
                      <a:pPr algn="r">
                        <a:lnSpc>
                          <a:spcPts val="1500"/>
                        </a:lnSpc>
                        <a:spcAft>
                          <a:spcPts val="1200"/>
                        </a:spcAft>
                      </a:pPr>
                      <a:r>
                        <a:rPr lang="en-US" sz="1800" i="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nSpc>
                          <a:spcPts val="1500"/>
                        </a:lnSpc>
                        <a:spcAft>
                          <a:spcPts val="1200"/>
                        </a:spcAft>
                      </a:pPr>
                      <a:r>
                        <a:rPr lang="en-US" sz="1800" i="0" dirty="0" smtClean="0"/>
                        <a:t>Clinton, IL</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r">
                        <a:lnSpc>
                          <a:spcPts val="1500"/>
                        </a:lnSpc>
                        <a:spcAft>
                          <a:spcPts val="1200"/>
                        </a:spcAft>
                      </a:pPr>
                      <a:r>
                        <a:rPr lang="en-US" sz="1800" i="0" dirty="0" smtClean="0"/>
                        <a:t>$14,361</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nSpc>
                          <a:spcPts val="1500"/>
                        </a:lnSpc>
                      </a:pPr>
                      <a:r>
                        <a:rPr lang="en-US" dirty="0" smtClean="0"/>
                        <a:t>per acre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r">
                        <a:lnSpc>
                          <a:spcPts val="1500"/>
                        </a:lnSpc>
                        <a:spcAft>
                          <a:spcPts val="1200"/>
                        </a:spcAft>
                      </a:pP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nSpc>
                          <a:spcPts val="1500"/>
                        </a:lnSpc>
                        <a:spcAft>
                          <a:spcPts val="1200"/>
                        </a:spcAft>
                      </a:pP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r">
                        <a:lnSpc>
                          <a:spcPts val="1500"/>
                        </a:lnSpc>
                        <a:spcAft>
                          <a:spcPts val="1200"/>
                        </a:spcAft>
                      </a:pPr>
                      <a:r>
                        <a:rPr lang="en-US" sz="1800" i="0" dirty="0" smtClean="0"/>
                        <a:t>$11,973</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nSpc>
                          <a:spcPts val="1500"/>
                        </a:lnSpc>
                      </a:pPr>
                      <a:r>
                        <a:rPr lang="en-US" dirty="0" smtClean="0"/>
                        <a:t>per acre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r">
                        <a:lnSpc>
                          <a:spcPts val="1500"/>
                        </a:lnSpc>
                        <a:spcAft>
                          <a:spcPts val="1200"/>
                        </a:spcAft>
                      </a:pPr>
                      <a:r>
                        <a:rPr lang="en-US" sz="1800" i="0" dirty="0" smtClean="0"/>
                        <a:t>-</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nSpc>
                          <a:spcPts val="1500"/>
                        </a:lnSpc>
                        <a:spcAft>
                          <a:spcPts val="1200"/>
                        </a:spcAft>
                      </a:pPr>
                      <a:r>
                        <a:rPr lang="en-US" sz="1800" i="0" dirty="0" smtClean="0"/>
                        <a:t>Mt. Zion, IL</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r">
                        <a:lnSpc>
                          <a:spcPts val="1500"/>
                        </a:lnSpc>
                        <a:spcAft>
                          <a:spcPts val="1200"/>
                        </a:spcAft>
                      </a:pPr>
                      <a:r>
                        <a:rPr lang="en-US" sz="1800" i="0" dirty="0" smtClean="0"/>
                        <a:t>$7,400</a:t>
                      </a:r>
                      <a:endParaRPr lang="en-US" sz="180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nSpc>
                          <a:spcPts val="1500"/>
                        </a:lnSpc>
                      </a:pPr>
                      <a:r>
                        <a:rPr lang="en-US" dirty="0" smtClean="0"/>
                        <a:t>per acre</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500"/>
                        </a:lnSpc>
                      </a:pP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707886"/>
          </a:xfrm>
          <a:prstGeom prst="rect">
            <a:avLst/>
          </a:prstGeom>
          <a:noFill/>
          <a:ln w="9525">
            <a:noFill/>
            <a:miter lim="800000"/>
            <a:headEnd/>
            <a:tailEnd/>
          </a:ln>
        </p:spPr>
        <p:txBody>
          <a:bodyPr wrap="square">
            <a:spAutoFit/>
          </a:bodyPr>
          <a:lstStyle/>
          <a:p>
            <a:pPr algn="ctr" eaLnBrk="0" hangingPunct="0"/>
            <a:r>
              <a:rPr lang="en-US" sz="4000" b="1" dirty="0"/>
              <a:t>Land and Lease Survey</a:t>
            </a:r>
          </a:p>
        </p:txBody>
      </p:sp>
      <p:sp>
        <p:nvSpPr>
          <p:cNvPr id="5" name="Text Box 5"/>
          <p:cNvSpPr txBox="1">
            <a:spLocks noChangeArrowheads="1"/>
          </p:cNvSpPr>
          <p:nvPr/>
        </p:nvSpPr>
        <p:spPr bwMode="auto">
          <a:xfrm>
            <a:off x="152400" y="1295400"/>
            <a:ext cx="8839200" cy="4832092"/>
          </a:xfrm>
          <a:prstGeom prst="rect">
            <a:avLst/>
          </a:prstGeom>
          <a:noFill/>
          <a:ln w="9525">
            <a:noFill/>
            <a:miter lim="800000"/>
            <a:headEnd/>
            <a:tailEnd/>
          </a:ln>
        </p:spPr>
        <p:txBody>
          <a:bodyPr wrap="square">
            <a:spAutoFit/>
          </a:bodyPr>
          <a:lstStyle/>
          <a:p>
            <a:pPr marL="514350" indent="-514350" eaLnBrk="0" hangingPunct="0">
              <a:buFont typeface="Arial" pitchFamily="34" charset="0"/>
              <a:buChar char="•"/>
            </a:pPr>
            <a:r>
              <a:rPr lang="en-US" sz="2800" dirty="0"/>
              <a:t>Surveys of individuals knowledgeable about the farmland and farmland rental markets</a:t>
            </a:r>
          </a:p>
          <a:p>
            <a:pPr eaLnBrk="0" hangingPunct="0"/>
            <a:endParaRPr lang="en-US" sz="2800" dirty="0"/>
          </a:p>
          <a:p>
            <a:pPr marL="514350" indent="-514350" eaLnBrk="0" hangingPunct="0">
              <a:buFont typeface="Arial" pitchFamily="34" charset="0"/>
              <a:buChar char="•"/>
            </a:pPr>
            <a:r>
              <a:rPr lang="en-US" sz="2800" dirty="0"/>
              <a:t>Land Survey (page </a:t>
            </a:r>
            <a:r>
              <a:rPr lang="en-US" sz="2800" dirty="0" smtClean="0"/>
              <a:t>82)</a:t>
            </a:r>
            <a:endParaRPr lang="en-US" sz="2800" dirty="0"/>
          </a:p>
          <a:p>
            <a:pPr marL="971550" lvl="1" indent="-514350" eaLnBrk="0" hangingPunct="0">
              <a:buFont typeface="Arial" pitchFamily="34" charset="0"/>
              <a:buChar char="•"/>
            </a:pPr>
            <a:r>
              <a:rPr lang="en-US" sz="2800" dirty="0" smtClean="0"/>
              <a:t>Prices at a crossroad, moving from a rising price environment to a more stable (perhaps declining) market</a:t>
            </a:r>
          </a:p>
          <a:p>
            <a:pPr marL="971550" lvl="1" indent="-514350" eaLnBrk="0" hangingPunct="0">
              <a:buFont typeface="Arial" pitchFamily="34" charset="0"/>
              <a:buChar char="•"/>
            </a:pPr>
            <a:endParaRPr lang="en-US" sz="2800" dirty="0"/>
          </a:p>
          <a:p>
            <a:pPr marL="514350" indent="-514350" eaLnBrk="0" hangingPunct="0">
              <a:buFont typeface="Arial" pitchFamily="34" charset="0"/>
              <a:buChar char="•"/>
            </a:pPr>
            <a:r>
              <a:rPr lang="en-US" sz="2800" dirty="0"/>
              <a:t>Lease Survey (page </a:t>
            </a:r>
            <a:r>
              <a:rPr lang="en-US" sz="2800" dirty="0" smtClean="0"/>
              <a:t>85)</a:t>
            </a:r>
            <a:endParaRPr lang="en-US" sz="2800" dirty="0"/>
          </a:p>
          <a:p>
            <a:pPr marL="971550" lvl="1" indent="-514350" eaLnBrk="0" hangingPunct="0">
              <a:buFont typeface="Arial" pitchFamily="34" charset="0"/>
              <a:buChar char="•"/>
            </a:pPr>
            <a:r>
              <a:rPr lang="en-US" sz="2800" dirty="0"/>
              <a:t>Cash rent </a:t>
            </a:r>
            <a:r>
              <a:rPr lang="en-US" sz="2800" dirty="0" smtClean="0"/>
              <a:t>steady to slight decreases with possibility </a:t>
            </a:r>
            <a:r>
              <a:rPr lang="en-US" sz="2800" smtClean="0"/>
              <a:t>of more decreases </a:t>
            </a:r>
            <a:r>
              <a:rPr lang="en-US" sz="2800" dirty="0" smtClean="0"/>
              <a:t>into 2015</a:t>
            </a:r>
            <a:endParaRPr lang="en-US" sz="2800" dirty="0"/>
          </a:p>
        </p:txBody>
      </p:sp>
    </p:spTree>
    <p:extLst>
      <p:ext uri="{BB962C8B-B14F-4D97-AF65-F5344CB8AC3E}">
        <p14:creationId xmlns:p14="http://schemas.microsoft.com/office/powerpoint/2010/main" val="1027099242"/>
      </p:ext>
    </p:extLst>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707886"/>
          </a:xfrm>
          <a:prstGeom prst="rect">
            <a:avLst/>
          </a:prstGeom>
          <a:noFill/>
          <a:ln w="9525">
            <a:noFill/>
            <a:miter lim="800000"/>
            <a:headEnd/>
            <a:tailEnd/>
          </a:ln>
        </p:spPr>
        <p:txBody>
          <a:bodyPr wrap="square">
            <a:spAutoFit/>
          </a:bodyPr>
          <a:lstStyle/>
          <a:p>
            <a:pPr algn="ctr" eaLnBrk="0" hangingPunct="0"/>
            <a:r>
              <a:rPr lang="en-US" sz="4000" b="1" dirty="0"/>
              <a:t>Farmland Prices</a:t>
            </a:r>
          </a:p>
        </p:txBody>
      </p:sp>
      <p:graphicFrame>
        <p:nvGraphicFramePr>
          <p:cNvPr id="6" name="Table 5"/>
          <p:cNvGraphicFramePr>
            <a:graphicFrameLocks noGrp="1"/>
          </p:cNvGraphicFramePr>
          <p:nvPr>
            <p:extLst>
              <p:ext uri="{D42A27DB-BD31-4B8C-83A1-F6EECF244321}">
                <p14:modId xmlns:p14="http://schemas.microsoft.com/office/powerpoint/2010/main" val="589639384"/>
              </p:ext>
            </p:extLst>
          </p:nvPr>
        </p:nvGraphicFramePr>
        <p:xfrm>
          <a:off x="152401" y="1295401"/>
          <a:ext cx="8839198" cy="4876799"/>
        </p:xfrm>
        <a:graphic>
          <a:graphicData uri="http://schemas.openxmlformats.org/drawingml/2006/table">
            <a:tbl>
              <a:tblPr/>
              <a:tblGrid>
                <a:gridCol w="2133599"/>
                <a:gridCol w="2286000"/>
                <a:gridCol w="2057400"/>
                <a:gridCol w="2362199"/>
              </a:tblGrid>
              <a:tr h="533399">
                <a:tc>
                  <a:txBody>
                    <a:bodyPr/>
                    <a:lstStyle/>
                    <a:p>
                      <a:pPr marL="0" marR="0">
                        <a:lnSpc>
                          <a:spcPct val="115000"/>
                        </a:lnSpc>
                        <a:spcBef>
                          <a:spcPts val="0"/>
                        </a:spcBef>
                        <a:spcAft>
                          <a:spcPts val="0"/>
                        </a:spcAft>
                      </a:pPr>
                      <a:r>
                        <a:rPr lang="en-US" sz="1800" b="1" dirty="0">
                          <a:latin typeface="+mn-lt"/>
                          <a:ea typeface="Calibri"/>
                          <a:cs typeface="Times New Roman"/>
                        </a:rPr>
                        <a:t>Land</a:t>
                      </a:r>
                      <a:r>
                        <a:rPr lang="en-US" sz="1800" b="1" baseline="0" dirty="0">
                          <a:latin typeface="+mn-lt"/>
                          <a:ea typeface="Calibri"/>
                          <a:cs typeface="Times New Roman"/>
                        </a:rPr>
                        <a:t> Quality</a:t>
                      </a:r>
                      <a:endParaRPr lang="en-US" sz="1800" b="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latin typeface="+mn-lt"/>
                          <a:ea typeface="Calibri"/>
                          <a:cs typeface="Times New Roman"/>
                        </a:rPr>
                        <a:t>Jan 1, </a:t>
                      </a:r>
                      <a:r>
                        <a:rPr lang="en-US" sz="1800" b="1" u="sng" dirty="0" smtClean="0">
                          <a:latin typeface="+mn-lt"/>
                          <a:ea typeface="Calibri"/>
                          <a:cs typeface="Times New Roman"/>
                        </a:rPr>
                        <a:t>2013</a:t>
                      </a:r>
                      <a:endParaRPr lang="en-US" sz="1800" b="1" u="sng"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smtClean="0">
                          <a:latin typeface="+mn-lt"/>
                          <a:ea typeface="Calibri"/>
                          <a:cs typeface="Times New Roman"/>
                        </a:rPr>
                        <a:t>Dec </a:t>
                      </a:r>
                      <a:r>
                        <a:rPr lang="en-US" sz="1800" b="1" u="sng" dirty="0">
                          <a:latin typeface="+mn-lt"/>
                          <a:ea typeface="Calibri"/>
                          <a:cs typeface="Times New Roman"/>
                        </a:rPr>
                        <a:t>31,</a:t>
                      </a:r>
                      <a:r>
                        <a:rPr lang="en-US" sz="1800" b="1" u="sng" baseline="0" dirty="0">
                          <a:latin typeface="+mn-lt"/>
                          <a:ea typeface="Calibri"/>
                          <a:cs typeface="Times New Roman"/>
                        </a:rPr>
                        <a:t> </a:t>
                      </a:r>
                      <a:r>
                        <a:rPr lang="en-US" sz="1800" b="1" u="sng" baseline="0" dirty="0" smtClean="0">
                          <a:latin typeface="+mn-lt"/>
                          <a:ea typeface="Calibri"/>
                          <a:cs typeface="Times New Roman"/>
                        </a:rPr>
                        <a:t>2013</a:t>
                      </a:r>
                      <a:endParaRPr lang="en-US" sz="1800" b="1" u="sng"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latin typeface="+mn-lt"/>
                          <a:ea typeface="Calibri"/>
                          <a:cs typeface="Times New Roman"/>
                        </a:rPr>
                        <a:t>Change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0" marR="0">
                        <a:lnSpc>
                          <a:spcPct val="115000"/>
                        </a:lnSpc>
                        <a:spcBef>
                          <a:spcPts val="600"/>
                        </a:spcBef>
                        <a:spcAft>
                          <a:spcPts val="600"/>
                        </a:spcAft>
                      </a:pPr>
                      <a:endParaRPr lang="en-US" sz="1800" b="1" dirty="0">
                        <a:latin typeface="+mn-lt"/>
                        <a:ea typeface="Calibri"/>
                        <a:cs typeface="Times New Roman"/>
                      </a:endParaRPr>
                    </a:p>
                    <a:p>
                      <a:pPr marL="0" marR="0">
                        <a:lnSpc>
                          <a:spcPct val="115000"/>
                        </a:lnSpc>
                        <a:spcBef>
                          <a:spcPts val="600"/>
                        </a:spcBef>
                        <a:spcAft>
                          <a:spcPts val="600"/>
                        </a:spcAft>
                      </a:pPr>
                      <a:r>
                        <a:rPr lang="en-US" sz="1800" b="1" dirty="0">
                          <a:latin typeface="+mn-lt"/>
                          <a:ea typeface="Calibri"/>
                          <a:cs typeface="Times New Roman"/>
                        </a:rPr>
                        <a:t>Excellent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a:latin typeface="+mn-lt"/>
                          <a:ea typeface="Calibri"/>
                          <a:cs typeface="Times New Roman"/>
                        </a:rPr>
                        <a:t>$</a:t>
                      </a:r>
                      <a:r>
                        <a:rPr lang="en-US" sz="1800" b="1" dirty="0" smtClean="0">
                          <a:latin typeface="+mn-lt"/>
                          <a:ea typeface="Calibri"/>
                          <a:cs typeface="Times New Roman"/>
                        </a:rPr>
                        <a:t>13,100</a:t>
                      </a:r>
                      <a:endParaRPr lang="en-US" sz="18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a:latin typeface="+mn-lt"/>
                          <a:ea typeface="Calibri"/>
                          <a:cs typeface="Times New Roman"/>
                        </a:rPr>
                        <a:t>$</a:t>
                      </a:r>
                      <a:r>
                        <a:rPr lang="en-US" sz="1800" b="1" dirty="0" smtClean="0">
                          <a:latin typeface="+mn-lt"/>
                          <a:ea typeface="Calibri"/>
                          <a:cs typeface="Times New Roman"/>
                        </a:rPr>
                        <a:t>12,800</a:t>
                      </a:r>
                      <a:endParaRPr lang="en-US" sz="18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smtClean="0">
                          <a:solidFill>
                            <a:srgbClr val="FF0000"/>
                          </a:solidFill>
                          <a:latin typeface="+mn-lt"/>
                          <a:ea typeface="Calibri"/>
                          <a:cs typeface="Times New Roman"/>
                        </a:rPr>
                        <a:t>-2%</a:t>
                      </a:r>
                      <a:endParaRPr lang="en-US" sz="1800" b="1" dirty="0">
                        <a:solidFill>
                          <a:srgbClr val="FF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3000">
                <a:tc>
                  <a:txBody>
                    <a:bodyPr/>
                    <a:lstStyle/>
                    <a:p>
                      <a:pPr marL="0" marR="0">
                        <a:lnSpc>
                          <a:spcPct val="115000"/>
                        </a:lnSpc>
                        <a:spcBef>
                          <a:spcPts val="0"/>
                        </a:spcBef>
                        <a:spcAft>
                          <a:spcPts val="600"/>
                        </a:spcAft>
                      </a:pPr>
                      <a:endParaRPr lang="en-US" sz="1800" b="1" dirty="0">
                        <a:latin typeface="+mn-lt"/>
                        <a:ea typeface="Calibri"/>
                        <a:cs typeface="Times New Roman"/>
                      </a:endParaRPr>
                    </a:p>
                    <a:p>
                      <a:pPr marL="0" marR="0">
                        <a:lnSpc>
                          <a:spcPct val="115000"/>
                        </a:lnSpc>
                        <a:spcBef>
                          <a:spcPts val="0"/>
                        </a:spcBef>
                        <a:spcAft>
                          <a:spcPts val="600"/>
                        </a:spcAft>
                      </a:pPr>
                      <a:r>
                        <a:rPr lang="en-US" sz="1800" b="1" dirty="0">
                          <a:latin typeface="+mn-lt"/>
                          <a:ea typeface="Calibri"/>
                          <a:cs typeface="Times New Roman"/>
                        </a:rPr>
                        <a:t>Good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smtClean="0">
                          <a:latin typeface="+mn-lt"/>
                          <a:ea typeface="Calibri"/>
                          <a:cs typeface="Times New Roman"/>
                        </a:rPr>
                        <a:t>$11,100</a:t>
                      </a:r>
                      <a:endParaRPr lang="en-US" sz="18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a:latin typeface="+mn-lt"/>
                          <a:ea typeface="Calibri"/>
                          <a:cs typeface="Times New Roman"/>
                        </a:rPr>
                        <a:t>$</a:t>
                      </a:r>
                      <a:r>
                        <a:rPr lang="en-US" sz="1800" b="1" dirty="0" smtClean="0">
                          <a:latin typeface="+mn-lt"/>
                          <a:ea typeface="Calibri"/>
                          <a:cs typeface="Times New Roman"/>
                        </a:rPr>
                        <a:t>10,800</a:t>
                      </a:r>
                      <a:endParaRPr lang="en-US" sz="18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smtClean="0">
                          <a:solidFill>
                            <a:srgbClr val="FF0000"/>
                          </a:solidFill>
                          <a:latin typeface="+mn-lt"/>
                          <a:ea typeface="Calibri"/>
                          <a:cs typeface="Times New Roman"/>
                        </a:rPr>
                        <a:t>-3%</a:t>
                      </a:r>
                      <a:endParaRPr lang="en-US" sz="1800" b="1" dirty="0">
                        <a:solidFill>
                          <a:srgbClr val="FF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0" marR="0">
                        <a:lnSpc>
                          <a:spcPct val="115000"/>
                        </a:lnSpc>
                        <a:spcBef>
                          <a:spcPts val="0"/>
                        </a:spcBef>
                        <a:spcAft>
                          <a:spcPts val="600"/>
                        </a:spcAft>
                      </a:pPr>
                      <a:endParaRPr lang="en-US" sz="1800" b="1" dirty="0">
                        <a:latin typeface="+mn-lt"/>
                        <a:ea typeface="Calibri"/>
                        <a:cs typeface="Times New Roman"/>
                      </a:endParaRPr>
                    </a:p>
                    <a:p>
                      <a:pPr marL="0" marR="0">
                        <a:lnSpc>
                          <a:spcPct val="115000"/>
                        </a:lnSpc>
                        <a:spcBef>
                          <a:spcPts val="0"/>
                        </a:spcBef>
                        <a:spcAft>
                          <a:spcPts val="600"/>
                        </a:spcAft>
                      </a:pPr>
                      <a:r>
                        <a:rPr lang="en-US" sz="1800" b="1" dirty="0">
                          <a:latin typeface="+mn-lt"/>
                          <a:ea typeface="Calibri"/>
                          <a:cs typeface="Times New Roman"/>
                        </a:rPr>
                        <a:t>Fair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smtClean="0">
                          <a:latin typeface="+mn-lt"/>
                          <a:ea typeface="Calibri"/>
                          <a:cs typeface="Times New Roman"/>
                        </a:rPr>
                        <a:t>$9,100</a:t>
                      </a:r>
                      <a:endParaRPr lang="en-US" sz="18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a:latin typeface="+mn-lt"/>
                          <a:ea typeface="Calibri"/>
                          <a:cs typeface="Times New Roman"/>
                        </a:rPr>
                        <a:t>$</a:t>
                      </a:r>
                      <a:r>
                        <a:rPr lang="en-US" sz="1800" b="1" dirty="0" smtClean="0">
                          <a:latin typeface="+mn-lt"/>
                          <a:ea typeface="Calibri"/>
                          <a:cs typeface="Times New Roman"/>
                        </a:rPr>
                        <a:t>8,700</a:t>
                      </a:r>
                      <a:endParaRPr lang="en-US" sz="18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smtClean="0">
                          <a:solidFill>
                            <a:srgbClr val="FF0000"/>
                          </a:solidFill>
                          <a:latin typeface="+mn-lt"/>
                          <a:ea typeface="Calibri"/>
                          <a:cs typeface="Times New Roman"/>
                        </a:rPr>
                        <a:t>-4%</a:t>
                      </a:r>
                      <a:endParaRPr lang="en-US" sz="1800" b="1" dirty="0">
                        <a:solidFill>
                          <a:srgbClr val="FF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0" marR="0">
                        <a:lnSpc>
                          <a:spcPct val="115000"/>
                        </a:lnSpc>
                        <a:spcBef>
                          <a:spcPts val="0"/>
                        </a:spcBef>
                        <a:spcAft>
                          <a:spcPts val="600"/>
                        </a:spcAft>
                      </a:pPr>
                      <a:endParaRPr lang="en-US" sz="1800" b="1" dirty="0">
                        <a:latin typeface="+mn-lt"/>
                        <a:ea typeface="Calibri"/>
                        <a:cs typeface="Times New Roman"/>
                      </a:endParaRPr>
                    </a:p>
                    <a:p>
                      <a:pPr marL="0" marR="0">
                        <a:lnSpc>
                          <a:spcPct val="115000"/>
                        </a:lnSpc>
                        <a:spcBef>
                          <a:spcPts val="0"/>
                        </a:spcBef>
                        <a:spcAft>
                          <a:spcPts val="600"/>
                        </a:spcAft>
                      </a:pPr>
                      <a:r>
                        <a:rPr lang="en-US" sz="1800" b="1" dirty="0">
                          <a:latin typeface="+mn-lt"/>
                          <a:ea typeface="Calibri"/>
                          <a:cs typeface="Times New Roman"/>
                        </a:rPr>
                        <a:t>Poor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smtClean="0">
                          <a:latin typeface="+mn-lt"/>
                          <a:ea typeface="Calibri"/>
                          <a:cs typeface="Times New Roman"/>
                        </a:rPr>
                        <a:t>$7,100</a:t>
                      </a:r>
                      <a:endParaRPr lang="en-US" sz="18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a:latin typeface="+mn-lt"/>
                          <a:ea typeface="Calibri"/>
                          <a:cs typeface="Times New Roman"/>
                        </a:rPr>
                        <a:t>$</a:t>
                      </a:r>
                      <a:r>
                        <a:rPr lang="en-US" sz="1800" b="1" dirty="0" smtClean="0">
                          <a:latin typeface="+mn-lt"/>
                          <a:ea typeface="Calibri"/>
                          <a:cs typeface="Times New Roman"/>
                        </a:rPr>
                        <a:t>6,600</a:t>
                      </a:r>
                      <a:endParaRPr lang="en-US" sz="1800" b="1"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600"/>
                        </a:spcAft>
                      </a:pPr>
                      <a:r>
                        <a:rPr lang="en-US" sz="1800" b="1" dirty="0" smtClean="0">
                          <a:solidFill>
                            <a:srgbClr val="FF0000"/>
                          </a:solidFill>
                          <a:latin typeface="+mn-lt"/>
                          <a:ea typeface="Calibri"/>
                          <a:cs typeface="Times New Roman"/>
                        </a:rPr>
                        <a:t>-7%</a:t>
                      </a:r>
                      <a:endParaRPr lang="en-US" sz="1800" b="1" dirty="0">
                        <a:solidFill>
                          <a:srgbClr val="FF0000"/>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68933"/>
      </p:ext>
    </p:extLst>
  </p:cSld>
  <p:clrMapOvr>
    <a:masterClrMapping/>
  </p:clrMapOvr>
  <p:transition>
    <p:cover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1692771"/>
          </a:xfrm>
          <a:prstGeom prst="rect">
            <a:avLst/>
          </a:prstGeom>
          <a:noFill/>
          <a:ln w="9525">
            <a:noFill/>
            <a:miter lim="800000"/>
            <a:headEnd/>
            <a:tailEnd/>
          </a:ln>
        </p:spPr>
        <p:txBody>
          <a:bodyPr wrap="square">
            <a:spAutoFit/>
          </a:bodyPr>
          <a:lstStyle/>
          <a:p>
            <a:pPr algn="ctr" eaLnBrk="0" hangingPunct="0"/>
            <a:r>
              <a:rPr lang="en-US" sz="3200" b="1" dirty="0"/>
              <a:t>Percent of Members Expecting Farmland Price Increases in </a:t>
            </a:r>
            <a:r>
              <a:rPr lang="en-US" sz="3200" b="1" dirty="0" smtClean="0"/>
              <a:t>2013 and 2014</a:t>
            </a:r>
            <a:endParaRPr lang="en-US" sz="3200" b="1" dirty="0"/>
          </a:p>
          <a:p>
            <a:pPr algn="ctr" eaLnBrk="0" hangingPunct="0"/>
            <a:endParaRPr lang="en-US" sz="40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905000"/>
            <a:ext cx="6019800" cy="452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680686"/>
      </p:ext>
    </p:extLst>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3" name="Text Box 4"/>
          <p:cNvSpPr txBox="1">
            <a:spLocks noChangeArrowheads="1"/>
          </p:cNvSpPr>
          <p:nvPr/>
        </p:nvSpPr>
        <p:spPr bwMode="auto">
          <a:xfrm>
            <a:off x="0" y="609600"/>
            <a:ext cx="9144000" cy="1138773"/>
          </a:xfrm>
          <a:prstGeom prst="rect">
            <a:avLst/>
          </a:prstGeom>
          <a:noFill/>
          <a:ln w="9525">
            <a:noFill/>
            <a:miter lim="800000"/>
            <a:headEnd/>
            <a:tailEnd/>
          </a:ln>
        </p:spPr>
        <p:txBody>
          <a:bodyPr wrap="square">
            <a:spAutoFit/>
          </a:bodyPr>
          <a:lstStyle/>
          <a:p>
            <a:pPr algn="ctr" eaLnBrk="0" hangingPunct="0"/>
            <a:r>
              <a:rPr lang="en-US" sz="3600" b="1" dirty="0"/>
              <a:t>Contributing Organizations</a:t>
            </a:r>
          </a:p>
          <a:p>
            <a:pPr algn="ctr" eaLnBrk="0" hangingPunct="0"/>
            <a:endParaRPr lang="en-US" sz="3200" b="1" dirty="0"/>
          </a:p>
        </p:txBody>
      </p:sp>
      <p:graphicFrame>
        <p:nvGraphicFramePr>
          <p:cNvPr id="4" name="Table 3"/>
          <p:cNvGraphicFramePr>
            <a:graphicFrameLocks noGrp="1"/>
          </p:cNvGraphicFramePr>
          <p:nvPr/>
        </p:nvGraphicFramePr>
        <p:xfrm>
          <a:off x="1905000" y="1752600"/>
          <a:ext cx="6172200" cy="3937000"/>
        </p:xfrm>
        <a:graphic>
          <a:graphicData uri="http://schemas.openxmlformats.org/drawingml/2006/table">
            <a:tbl>
              <a:tblPr firstRow="1" bandRow="1">
                <a:tableStyleId>{F5AB1C69-6EDB-4FF4-983F-18BD219EF322}</a:tableStyleId>
              </a:tblPr>
              <a:tblGrid>
                <a:gridCol w="6172200"/>
              </a:tblGrid>
              <a:tr h="370840">
                <a:tc>
                  <a:txBody>
                    <a:bodyPr/>
                    <a:lstStyle/>
                    <a:p>
                      <a:pPr algn="ctr"/>
                      <a:r>
                        <a:rPr lang="en-US" sz="2400" b="0" dirty="0">
                          <a:solidFill>
                            <a:schemeClr val="tx1"/>
                          </a:solidFill>
                        </a:rPr>
                        <a:t>Illinois Society of Professional </a:t>
                      </a:r>
                    </a:p>
                    <a:p>
                      <a:pPr algn="ctr"/>
                      <a:r>
                        <a:rPr lang="en-US" sz="2400" b="0" dirty="0">
                          <a:solidFill>
                            <a:schemeClr val="tx1"/>
                          </a:solidFill>
                        </a:rPr>
                        <a:t>Farm</a:t>
                      </a:r>
                      <a:r>
                        <a:rPr lang="en-US" sz="2400" b="0" baseline="0" dirty="0">
                          <a:solidFill>
                            <a:schemeClr val="tx1"/>
                          </a:solidFill>
                        </a:rPr>
                        <a:t> Managers and Rural Appraisers</a:t>
                      </a:r>
                    </a:p>
                    <a:p>
                      <a:pPr algn="ctr"/>
                      <a:endParaRPr lang="en-US" sz="24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400" b="0" dirty="0">
                          <a:solidFill>
                            <a:schemeClr val="tx1"/>
                          </a:solidFill>
                        </a:rPr>
                        <a:t>University of Illinois College of ACES</a:t>
                      </a:r>
                      <a:endParaRPr lang="en-US" sz="2400" b="0" baseline="0" dirty="0">
                        <a:solidFill>
                          <a:schemeClr val="tx1"/>
                        </a:solidFill>
                      </a:endParaRPr>
                    </a:p>
                    <a:p>
                      <a:pPr algn="ctr"/>
                      <a:endParaRPr lang="en-US" sz="2400" b="1" dirty="0">
                        <a:solidFill>
                          <a:schemeClr val="tx1"/>
                        </a:solidFill>
                      </a:endParaRPr>
                    </a:p>
                    <a:p>
                      <a:pPr algn="ctr"/>
                      <a:endParaRPr lang="en-US" sz="2400" b="1" dirty="0">
                        <a:solidFill>
                          <a:schemeClr val="tx1"/>
                        </a:solidFill>
                      </a:endParaRPr>
                    </a:p>
                    <a:p>
                      <a:pPr algn="ctr"/>
                      <a:endParaRPr lang="en-US" sz="2400"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400" b="0" dirty="0">
                          <a:solidFill>
                            <a:schemeClr val="tx1"/>
                          </a:solidFill>
                        </a:rPr>
                        <a:t>           Illinois Farm &amp; Land Chapter </a:t>
                      </a:r>
                    </a:p>
                    <a:p>
                      <a:pPr algn="ctr"/>
                      <a:r>
                        <a:rPr lang="en-US" sz="2400" b="0" dirty="0">
                          <a:solidFill>
                            <a:schemeClr val="tx1"/>
                          </a:solidFill>
                        </a:rPr>
                        <a:t>           of the REALTORS</a:t>
                      </a:r>
                      <a:r>
                        <a:rPr lang="en-US" sz="2400" b="0" baseline="0" dirty="0">
                          <a:solidFill>
                            <a:schemeClr val="tx1"/>
                          </a:solidFill>
                        </a:rPr>
                        <a:t> Land Institute</a:t>
                      </a:r>
                      <a:endParaRPr lang="en-US" sz="24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5" name="Picture 6" descr="logo"/>
          <p:cNvPicPr>
            <a:picLocks noChangeAspect="1" noChangeArrowheads="1"/>
          </p:cNvPicPr>
          <p:nvPr/>
        </p:nvPicPr>
        <p:blipFill>
          <a:blip r:embed="rId3" cstate="print"/>
          <a:srcRect/>
          <a:stretch>
            <a:fillRect/>
          </a:stretch>
        </p:blipFill>
        <p:spPr bwMode="auto">
          <a:xfrm>
            <a:off x="1295400" y="1447800"/>
            <a:ext cx="1071563" cy="1300163"/>
          </a:xfrm>
          <a:prstGeom prst="rect">
            <a:avLst/>
          </a:prstGeom>
          <a:noFill/>
          <a:ln w="9525">
            <a:noFill/>
            <a:miter lim="800000"/>
            <a:headEnd/>
            <a:tailEnd/>
          </a:ln>
        </p:spPr>
      </p:pic>
      <p:pic>
        <p:nvPicPr>
          <p:cNvPr id="8" name="Picture 7" descr="ACES-Illinois logo.jpg"/>
          <p:cNvPicPr>
            <a:picLocks noChangeAspect="1"/>
          </p:cNvPicPr>
          <p:nvPr/>
        </p:nvPicPr>
        <p:blipFill>
          <a:blip r:embed="rId4" cstate="print"/>
          <a:srcRect l="3629" t="25286" r="3838" b="24142"/>
          <a:stretch>
            <a:fillRect/>
          </a:stretch>
        </p:blipFill>
        <p:spPr>
          <a:xfrm>
            <a:off x="2819400" y="3429000"/>
            <a:ext cx="3886200" cy="304800"/>
          </a:xfrm>
          <a:prstGeom prst="rect">
            <a:avLst/>
          </a:prstGeom>
        </p:spPr>
      </p:pic>
      <p:pic>
        <p:nvPicPr>
          <p:cNvPr id="1028" name="Picture 4" descr="web_chapter_IL_FarmLand"/>
          <p:cNvPicPr>
            <a:picLocks noChangeAspect="1" noChangeArrowheads="1"/>
          </p:cNvPicPr>
          <p:nvPr/>
        </p:nvPicPr>
        <p:blipFill>
          <a:blip r:embed="rId5" cstate="print"/>
          <a:srcRect/>
          <a:stretch>
            <a:fillRect/>
          </a:stretch>
        </p:blipFill>
        <p:spPr bwMode="auto">
          <a:xfrm>
            <a:off x="1447800" y="4419600"/>
            <a:ext cx="1638300" cy="81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1077218"/>
          </a:xfrm>
          <a:prstGeom prst="rect">
            <a:avLst/>
          </a:prstGeom>
          <a:noFill/>
          <a:ln w="9525">
            <a:noFill/>
            <a:miter lim="800000"/>
            <a:headEnd/>
            <a:tailEnd/>
          </a:ln>
        </p:spPr>
        <p:txBody>
          <a:bodyPr wrap="square">
            <a:spAutoFit/>
          </a:bodyPr>
          <a:lstStyle/>
          <a:p>
            <a:pPr algn="ctr" eaLnBrk="0" hangingPunct="0"/>
            <a:r>
              <a:rPr lang="en-US" sz="3200" b="1" dirty="0"/>
              <a:t>Chance of a 20% Price Decline </a:t>
            </a:r>
          </a:p>
          <a:p>
            <a:pPr algn="ctr" eaLnBrk="0" hangingPunct="0"/>
            <a:endParaRPr lang="en-US" sz="3200" b="1"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790" y="1318647"/>
            <a:ext cx="627442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540092"/>
      </p:ext>
    </p:extLst>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1077218"/>
          </a:xfrm>
          <a:prstGeom prst="rect">
            <a:avLst/>
          </a:prstGeom>
          <a:noFill/>
          <a:ln w="9525">
            <a:noFill/>
            <a:miter lim="800000"/>
            <a:headEnd/>
            <a:tailEnd/>
          </a:ln>
        </p:spPr>
        <p:txBody>
          <a:bodyPr wrap="square">
            <a:spAutoFit/>
          </a:bodyPr>
          <a:lstStyle/>
          <a:p>
            <a:pPr algn="ctr" eaLnBrk="0" hangingPunct="0"/>
            <a:r>
              <a:rPr lang="en-US" sz="3200" b="1" dirty="0"/>
              <a:t>Expected Yearly Increase in Land Prices,</a:t>
            </a:r>
          </a:p>
          <a:p>
            <a:pPr algn="ctr" eaLnBrk="0" hangingPunct="0"/>
            <a:r>
              <a:rPr lang="en-US" sz="3200" b="1" dirty="0"/>
              <a:t>Next Five Years</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609133"/>
            <a:ext cx="5741033"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66526"/>
      </p:ext>
    </p:extLst>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62" y="440052"/>
            <a:ext cx="9030638" cy="603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7815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707886"/>
          </a:xfrm>
          <a:prstGeom prst="rect">
            <a:avLst/>
          </a:prstGeom>
          <a:noFill/>
          <a:ln w="9525">
            <a:noFill/>
            <a:miter lim="800000"/>
            <a:headEnd/>
            <a:tailEnd/>
          </a:ln>
        </p:spPr>
        <p:txBody>
          <a:bodyPr wrap="square">
            <a:spAutoFit/>
          </a:bodyPr>
          <a:lstStyle/>
          <a:p>
            <a:pPr algn="ctr" eaLnBrk="0" hangingPunct="0"/>
            <a:r>
              <a:rPr lang="en-US" sz="4000" b="1" dirty="0"/>
              <a:t>Buyers and Sellers</a:t>
            </a:r>
          </a:p>
        </p:txBody>
      </p:sp>
      <p:sp>
        <p:nvSpPr>
          <p:cNvPr id="5" name="Text Box 5"/>
          <p:cNvSpPr txBox="1">
            <a:spLocks noChangeArrowheads="1"/>
          </p:cNvSpPr>
          <p:nvPr/>
        </p:nvSpPr>
        <p:spPr bwMode="auto">
          <a:xfrm>
            <a:off x="152400" y="1295400"/>
            <a:ext cx="8839200" cy="5016758"/>
          </a:xfrm>
          <a:prstGeom prst="rect">
            <a:avLst/>
          </a:prstGeom>
          <a:noFill/>
          <a:ln w="9525">
            <a:noFill/>
            <a:miter lim="800000"/>
            <a:headEnd/>
            <a:tailEnd/>
          </a:ln>
        </p:spPr>
        <p:txBody>
          <a:bodyPr wrap="square">
            <a:spAutoFit/>
          </a:bodyPr>
          <a:lstStyle/>
          <a:p>
            <a:pPr marL="514350" indent="-514350" eaLnBrk="0" hangingPunct="0">
              <a:buFont typeface="Arial" pitchFamily="34" charset="0"/>
              <a:buChar char="•"/>
            </a:pPr>
            <a:r>
              <a:rPr lang="en-US" sz="3200" dirty="0"/>
              <a:t>Buyers: Local farmers </a:t>
            </a:r>
            <a:r>
              <a:rPr lang="en-US" sz="3200" dirty="0" smtClean="0"/>
              <a:t>64%, </a:t>
            </a:r>
            <a:r>
              <a:rPr lang="en-US" sz="3200" dirty="0"/>
              <a:t>Local investors </a:t>
            </a:r>
            <a:r>
              <a:rPr lang="en-US" sz="3200" dirty="0" smtClean="0"/>
              <a:t>14%, </a:t>
            </a:r>
            <a:r>
              <a:rPr lang="en-US" sz="3200" dirty="0"/>
              <a:t>Non-local investors 9</a:t>
            </a:r>
            <a:r>
              <a:rPr lang="en-US" sz="3200" dirty="0" smtClean="0"/>
              <a:t>%</a:t>
            </a:r>
            <a:endParaRPr lang="en-US" sz="3200" dirty="0"/>
          </a:p>
          <a:p>
            <a:pPr marL="514350" indent="-514350" eaLnBrk="0" hangingPunct="0">
              <a:buFont typeface="Arial" pitchFamily="34" charset="0"/>
              <a:buChar char="•"/>
            </a:pPr>
            <a:endParaRPr lang="en-US" sz="3200" dirty="0"/>
          </a:p>
          <a:p>
            <a:pPr marL="514350" indent="-514350" eaLnBrk="0" hangingPunct="0">
              <a:buFont typeface="Arial" pitchFamily="34" charset="0"/>
              <a:buChar char="•"/>
            </a:pPr>
            <a:r>
              <a:rPr lang="en-US" sz="3200" dirty="0"/>
              <a:t>Sellers:  Estate sales </a:t>
            </a:r>
            <a:r>
              <a:rPr lang="en-US" sz="3200" dirty="0" smtClean="0"/>
              <a:t>52%, </a:t>
            </a:r>
            <a:r>
              <a:rPr lang="en-US" sz="3200" dirty="0"/>
              <a:t>Individual investors, </a:t>
            </a:r>
            <a:r>
              <a:rPr lang="en-US" sz="3200" dirty="0" smtClean="0"/>
              <a:t>14%, </a:t>
            </a:r>
            <a:r>
              <a:rPr lang="en-US" sz="3200" dirty="0"/>
              <a:t>Retired farmers </a:t>
            </a:r>
            <a:r>
              <a:rPr lang="en-US" sz="3200" dirty="0" smtClean="0"/>
              <a:t>11%</a:t>
            </a:r>
            <a:endParaRPr lang="en-US" sz="3200" dirty="0"/>
          </a:p>
          <a:p>
            <a:pPr marL="514350" indent="-514350" eaLnBrk="0" hangingPunct="0">
              <a:buFont typeface="Arial" pitchFamily="34" charset="0"/>
              <a:buChar char="•"/>
            </a:pPr>
            <a:endParaRPr lang="en-US" sz="3200" dirty="0"/>
          </a:p>
          <a:p>
            <a:pPr marL="514350" indent="-514350" eaLnBrk="0" hangingPunct="0">
              <a:buFont typeface="Arial" pitchFamily="34" charset="0"/>
              <a:buChar char="•"/>
            </a:pPr>
            <a:r>
              <a:rPr lang="en-US" sz="3200" dirty="0"/>
              <a:t>Reasons for Selling:  Settle estates </a:t>
            </a:r>
            <a:r>
              <a:rPr lang="en-US" sz="3200" dirty="0" smtClean="0"/>
              <a:t>50%, </a:t>
            </a:r>
            <a:r>
              <a:rPr lang="en-US" sz="3200" dirty="0"/>
              <a:t>Received a good price </a:t>
            </a:r>
            <a:r>
              <a:rPr lang="en-US" sz="3200" dirty="0" smtClean="0"/>
              <a:t>22%</a:t>
            </a:r>
            <a:endParaRPr lang="en-US" sz="3200" dirty="0"/>
          </a:p>
          <a:p>
            <a:pPr eaLnBrk="0" hangingPunct="0"/>
            <a:endParaRPr lang="en-US" sz="3200" dirty="0"/>
          </a:p>
          <a:p>
            <a:pPr marL="514350" indent="-514350" eaLnBrk="0" hangingPunct="0">
              <a:buFont typeface="Arial" pitchFamily="34" charset="0"/>
              <a:buChar char="•"/>
            </a:pPr>
            <a:endParaRPr lang="en-US" sz="3200" dirty="0"/>
          </a:p>
        </p:txBody>
      </p:sp>
    </p:spTree>
    <p:extLst>
      <p:ext uri="{BB962C8B-B14F-4D97-AF65-F5344CB8AC3E}">
        <p14:creationId xmlns:p14="http://schemas.microsoft.com/office/powerpoint/2010/main" val="3848447452"/>
      </p:ext>
    </p:extLst>
  </p:cSld>
  <p:clrMapOvr>
    <a:masterClrMapping/>
  </p:clrMapOvr>
  <p:transition>
    <p:cover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707886"/>
          </a:xfrm>
          <a:prstGeom prst="rect">
            <a:avLst/>
          </a:prstGeom>
          <a:noFill/>
          <a:ln w="9525">
            <a:noFill/>
            <a:miter lim="800000"/>
            <a:headEnd/>
            <a:tailEnd/>
          </a:ln>
        </p:spPr>
        <p:txBody>
          <a:bodyPr wrap="square">
            <a:spAutoFit/>
          </a:bodyPr>
          <a:lstStyle/>
          <a:p>
            <a:pPr algn="ctr" eaLnBrk="0" hangingPunct="0"/>
            <a:r>
              <a:rPr lang="en-US" sz="4000" b="1" dirty="0"/>
              <a:t>Method of Selling Farmland</a:t>
            </a:r>
          </a:p>
        </p:txBody>
      </p:sp>
      <p:sp>
        <p:nvSpPr>
          <p:cNvPr id="5" name="Text Box 5"/>
          <p:cNvSpPr txBox="1">
            <a:spLocks noChangeArrowheads="1"/>
          </p:cNvSpPr>
          <p:nvPr/>
        </p:nvSpPr>
        <p:spPr bwMode="auto">
          <a:xfrm>
            <a:off x="152400" y="1295400"/>
            <a:ext cx="8839200" cy="1569660"/>
          </a:xfrm>
          <a:prstGeom prst="rect">
            <a:avLst/>
          </a:prstGeom>
          <a:noFill/>
          <a:ln w="9525">
            <a:noFill/>
            <a:miter lim="800000"/>
            <a:headEnd/>
            <a:tailEnd/>
          </a:ln>
        </p:spPr>
        <p:txBody>
          <a:bodyPr wrap="square">
            <a:spAutoFit/>
          </a:bodyPr>
          <a:lstStyle/>
          <a:p>
            <a:pPr marL="514350" indent="-514350" eaLnBrk="0" hangingPunct="0">
              <a:buFont typeface="Arial" pitchFamily="34" charset="0"/>
              <a:buChar char="•"/>
            </a:pPr>
            <a:endParaRPr lang="en-US" sz="3200" dirty="0"/>
          </a:p>
          <a:p>
            <a:pPr marL="514350" indent="-514350" eaLnBrk="0" hangingPunct="0">
              <a:buFont typeface="Arial" pitchFamily="34" charset="0"/>
              <a:buChar char="•"/>
            </a:pPr>
            <a:endParaRPr lang="en-US" sz="3200" dirty="0"/>
          </a:p>
          <a:p>
            <a:pPr marL="514350" indent="-514350" eaLnBrk="0" hangingPunct="0">
              <a:buFont typeface="Arial" pitchFamily="34" charset="0"/>
              <a:buChar char="•"/>
            </a:pPr>
            <a:endParaRPr lang="en-US" sz="3200"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450" y="2326897"/>
            <a:ext cx="5592888" cy="209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05688"/>
      </p:ext>
    </p:extLst>
  </p:cSld>
  <p:clrMapOvr>
    <a:masterClrMapping/>
  </p:clrMapOvr>
  <p:transition>
    <p:cover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15875"/>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381000" y="152400"/>
            <a:ext cx="8229600" cy="553998"/>
          </a:xfrm>
          <a:prstGeom prst="rect">
            <a:avLst/>
          </a:prstGeom>
          <a:noFill/>
          <a:ln w="9525">
            <a:noFill/>
            <a:miter lim="800000"/>
            <a:headEnd/>
            <a:tailEnd/>
          </a:ln>
        </p:spPr>
        <p:txBody>
          <a:bodyPr wrap="square">
            <a:spAutoFit/>
          </a:bodyPr>
          <a:lstStyle/>
          <a:p>
            <a:pPr algn="ctr" eaLnBrk="0" hangingPunct="0"/>
            <a:r>
              <a:rPr lang="en-US" sz="3000" b="1" dirty="0"/>
              <a:t>Change in Volume, Last Half </a:t>
            </a:r>
            <a:r>
              <a:rPr lang="en-US" sz="3000" b="1" dirty="0" smtClean="0"/>
              <a:t>2012 </a:t>
            </a:r>
            <a:r>
              <a:rPr lang="en-US" sz="3000" b="1" dirty="0"/>
              <a:t>to </a:t>
            </a:r>
            <a:r>
              <a:rPr lang="en-US" sz="3000" b="1" dirty="0" smtClean="0"/>
              <a:t>2013</a:t>
            </a:r>
            <a:endParaRPr lang="en-US" sz="3000" b="1" dirty="0"/>
          </a:p>
        </p:txBody>
      </p:sp>
      <p:sp>
        <p:nvSpPr>
          <p:cNvPr id="5" name="Text Box 5"/>
          <p:cNvSpPr txBox="1">
            <a:spLocks noChangeArrowheads="1"/>
          </p:cNvSpPr>
          <p:nvPr/>
        </p:nvSpPr>
        <p:spPr bwMode="auto">
          <a:xfrm>
            <a:off x="152400" y="1295400"/>
            <a:ext cx="8839200" cy="1569660"/>
          </a:xfrm>
          <a:prstGeom prst="rect">
            <a:avLst/>
          </a:prstGeom>
          <a:noFill/>
          <a:ln w="9525">
            <a:noFill/>
            <a:miter lim="800000"/>
            <a:headEnd/>
            <a:tailEnd/>
          </a:ln>
        </p:spPr>
        <p:txBody>
          <a:bodyPr wrap="square">
            <a:spAutoFit/>
          </a:bodyPr>
          <a:lstStyle/>
          <a:p>
            <a:pPr marL="514350" indent="-514350" eaLnBrk="0" hangingPunct="0">
              <a:buFont typeface="Arial" pitchFamily="34" charset="0"/>
              <a:buChar char="•"/>
            </a:pPr>
            <a:endParaRPr lang="en-US" sz="3200" dirty="0"/>
          </a:p>
          <a:p>
            <a:pPr marL="514350" indent="-514350" eaLnBrk="0" hangingPunct="0">
              <a:buFont typeface="Arial" pitchFamily="34" charset="0"/>
              <a:buChar char="•"/>
            </a:pPr>
            <a:endParaRPr lang="en-US" sz="3200" dirty="0"/>
          </a:p>
          <a:p>
            <a:pPr marL="514350" indent="-514350" eaLnBrk="0" hangingPunct="0">
              <a:buFont typeface="Arial" pitchFamily="34" charset="0"/>
              <a:buChar char="•"/>
            </a:pPr>
            <a:endParaRPr lang="en-US" sz="32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999" y="1295400"/>
            <a:ext cx="6500469"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836723"/>
      </p:ext>
    </p:extLst>
  </p:cSld>
  <p:clrMapOvr>
    <a:masterClrMapping/>
  </p:clrMapOvr>
  <p:transition>
    <p:cover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584775"/>
          </a:xfrm>
          <a:prstGeom prst="rect">
            <a:avLst/>
          </a:prstGeom>
          <a:noFill/>
          <a:ln w="9525">
            <a:noFill/>
            <a:miter lim="800000"/>
            <a:headEnd/>
            <a:tailEnd/>
          </a:ln>
        </p:spPr>
        <p:txBody>
          <a:bodyPr wrap="square">
            <a:spAutoFit/>
          </a:bodyPr>
          <a:lstStyle/>
          <a:p>
            <a:pPr algn="ctr" eaLnBrk="0" hangingPunct="0"/>
            <a:r>
              <a:rPr lang="en-US" sz="3200" b="1" dirty="0"/>
              <a:t>Incomes from Alternative Lease Types, </a:t>
            </a:r>
            <a:r>
              <a:rPr lang="en-US" sz="3200" b="1" dirty="0" smtClean="0"/>
              <a:t>2013</a:t>
            </a:r>
            <a:endParaRPr lang="en-US" sz="3200" b="1"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157" y="2065967"/>
            <a:ext cx="8351686" cy="273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71412"/>
      </p:ext>
    </p:extLst>
  </p:cSld>
  <p:clrMapOvr>
    <a:masterClrMapping/>
  </p:clrMapOvr>
  <p:transition>
    <p:cover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523220"/>
          </a:xfrm>
          <a:prstGeom prst="rect">
            <a:avLst/>
          </a:prstGeom>
          <a:noFill/>
          <a:ln w="9525">
            <a:noFill/>
            <a:miter lim="800000"/>
            <a:headEnd/>
            <a:tailEnd/>
          </a:ln>
        </p:spPr>
        <p:txBody>
          <a:bodyPr wrap="square">
            <a:spAutoFit/>
          </a:bodyPr>
          <a:lstStyle/>
          <a:p>
            <a:pPr algn="ctr" eaLnBrk="0" hangingPunct="0"/>
            <a:r>
              <a:rPr lang="en-US" sz="2800" b="1" dirty="0" smtClean="0"/>
              <a:t>2014 </a:t>
            </a:r>
            <a:r>
              <a:rPr lang="en-US" sz="2800" b="1" dirty="0"/>
              <a:t>Cash Rents, Professional Farm Managers</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981200"/>
            <a:ext cx="823725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925744"/>
      </p:ext>
    </p:extLst>
  </p:cSld>
  <p:clrMapOvr>
    <a:masterClrMapping/>
  </p:clrMapOvr>
  <p:transition>
    <p:cover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sp>
        <p:nvSpPr>
          <p:cNvPr id="16386" name="Text Box 4"/>
          <p:cNvSpPr txBox="1">
            <a:spLocks noChangeArrowheads="1"/>
          </p:cNvSpPr>
          <p:nvPr/>
        </p:nvSpPr>
        <p:spPr bwMode="auto">
          <a:xfrm>
            <a:off x="533400" y="381000"/>
            <a:ext cx="8229600" cy="523220"/>
          </a:xfrm>
          <a:prstGeom prst="rect">
            <a:avLst/>
          </a:prstGeom>
          <a:noFill/>
          <a:ln w="9525">
            <a:noFill/>
            <a:miter lim="800000"/>
            <a:headEnd/>
            <a:tailEnd/>
          </a:ln>
        </p:spPr>
        <p:txBody>
          <a:bodyPr wrap="square">
            <a:spAutoFit/>
          </a:bodyPr>
          <a:lstStyle/>
          <a:p>
            <a:pPr algn="ctr" eaLnBrk="0" hangingPunct="0"/>
            <a:r>
              <a:rPr lang="en-US" sz="2800" b="1" dirty="0"/>
              <a:t>Historic Cash Rents, Midpoints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295400"/>
            <a:ext cx="679565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608911"/>
      </p:ext>
    </p:extLst>
  </p:cSld>
  <p:clrMapOvr>
    <a:masterClrMapping/>
  </p:clrMapOvr>
  <p:transition>
    <p:cover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295400"/>
          </a:xfrm>
        </p:spPr>
        <p:txBody>
          <a:bodyPr/>
          <a:lstStyle/>
          <a:p>
            <a:r>
              <a:rPr lang="en-US" sz="4000" b="1" dirty="0">
                <a:solidFill>
                  <a:schemeClr val="tx1"/>
                </a:solidFill>
              </a:rPr>
              <a:t>Cash Rent Expectations for </a:t>
            </a:r>
            <a:r>
              <a:rPr lang="en-US" sz="4000" b="1" dirty="0" smtClean="0">
                <a:solidFill>
                  <a:schemeClr val="tx1"/>
                </a:solidFill>
              </a:rPr>
              <a:t>2015</a:t>
            </a:r>
            <a:endParaRPr lang="en-US" sz="4000" b="1" dirty="0">
              <a:solidFill>
                <a:schemeClr val="tx1"/>
              </a:solidFill>
            </a:endParaRPr>
          </a:p>
        </p:txBody>
      </p:sp>
      <p:sp>
        <p:nvSpPr>
          <p:cNvPr id="3" name="Content Placeholder 2"/>
          <p:cNvSpPr>
            <a:spLocks noGrp="1"/>
          </p:cNvSpPr>
          <p:nvPr>
            <p:ph idx="1"/>
          </p:nvPr>
        </p:nvSpPr>
        <p:spPr>
          <a:xfrm>
            <a:off x="1371600" y="1828800"/>
            <a:ext cx="7543800" cy="4525963"/>
          </a:xfrm>
        </p:spPr>
        <p:txBody>
          <a:bodyPr/>
          <a:lstStyle/>
          <a:p>
            <a:r>
              <a:rPr lang="en-US" sz="2400" b="1" dirty="0" smtClean="0"/>
              <a:t>Expectations for lower returns into 2015</a:t>
            </a:r>
            <a:endParaRPr lang="en-US" sz="2400" b="1" dirty="0"/>
          </a:p>
          <a:p>
            <a:endParaRPr lang="en-US" sz="2400" b="1" dirty="0"/>
          </a:p>
          <a:p>
            <a:r>
              <a:rPr lang="en-US" sz="2400" b="1" dirty="0"/>
              <a:t>If yields are normal, </a:t>
            </a:r>
            <a:r>
              <a:rPr lang="en-US" sz="2400" b="1" dirty="0" smtClean="0"/>
              <a:t>$3.50 </a:t>
            </a:r>
            <a:r>
              <a:rPr lang="en-US" sz="2400" b="1" dirty="0"/>
              <a:t>corn price, $</a:t>
            </a:r>
            <a:r>
              <a:rPr lang="en-US" sz="2400" b="1" dirty="0" smtClean="0"/>
              <a:t>10 </a:t>
            </a:r>
            <a:r>
              <a:rPr lang="en-US" sz="2400" b="1" dirty="0"/>
              <a:t>soybean price</a:t>
            </a:r>
          </a:p>
          <a:p>
            <a:pPr lvl="1"/>
            <a:r>
              <a:rPr lang="en-US" sz="2000" b="1" dirty="0" smtClean="0"/>
              <a:t>92% </a:t>
            </a:r>
            <a:r>
              <a:rPr lang="en-US" sz="2000" b="1" dirty="0"/>
              <a:t>expect cash rents to decrease $10 per acre or more</a:t>
            </a:r>
          </a:p>
          <a:p>
            <a:pPr lvl="1"/>
            <a:r>
              <a:rPr lang="en-US" sz="2000" b="1" dirty="0"/>
              <a:t>4</a:t>
            </a:r>
            <a:r>
              <a:rPr lang="en-US" sz="2000" b="1" dirty="0" smtClean="0"/>
              <a:t>% </a:t>
            </a:r>
            <a:r>
              <a:rPr lang="en-US" sz="2000" b="1" dirty="0"/>
              <a:t>expect cash rents to decrease $0 to 10 per acre</a:t>
            </a:r>
          </a:p>
          <a:p>
            <a:pPr lvl="1"/>
            <a:r>
              <a:rPr lang="en-US" sz="2000" b="1" dirty="0"/>
              <a:t>4</a:t>
            </a:r>
            <a:r>
              <a:rPr lang="en-US" sz="2000" b="1" dirty="0" smtClean="0"/>
              <a:t>% </a:t>
            </a:r>
            <a:r>
              <a:rPr lang="en-US" sz="2000" b="1" dirty="0"/>
              <a:t>expect cash rents remain the same</a:t>
            </a:r>
          </a:p>
          <a:p>
            <a:pPr lvl="1"/>
            <a:r>
              <a:rPr lang="en-US" sz="2000" b="1" dirty="0"/>
              <a:t>0</a:t>
            </a:r>
            <a:r>
              <a:rPr lang="en-US" sz="2000" b="1" dirty="0" smtClean="0"/>
              <a:t>% </a:t>
            </a:r>
            <a:r>
              <a:rPr lang="en-US" sz="2000" b="1" dirty="0"/>
              <a:t>expect cash rents to increase</a:t>
            </a:r>
          </a:p>
        </p:txBody>
      </p:sp>
    </p:spTree>
    <p:extLst>
      <p:ext uri="{BB962C8B-B14F-4D97-AF65-F5344CB8AC3E}">
        <p14:creationId xmlns:p14="http://schemas.microsoft.com/office/powerpoint/2010/main" val="26775956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4" name="Picture 6" descr="logo"/>
          <p:cNvPicPr>
            <a:picLocks noChangeAspect="1" noChangeArrowheads="1"/>
          </p:cNvPicPr>
          <p:nvPr/>
        </p:nvPicPr>
        <p:blipFill>
          <a:blip r:embed="rId3" cstate="print"/>
          <a:srcRect/>
          <a:stretch>
            <a:fillRect/>
          </a:stretch>
        </p:blipFill>
        <p:spPr bwMode="auto">
          <a:xfrm>
            <a:off x="152400" y="152400"/>
            <a:ext cx="762000" cy="924560"/>
          </a:xfrm>
          <a:prstGeom prst="rect">
            <a:avLst/>
          </a:prstGeom>
          <a:noFill/>
          <a:ln w="9525">
            <a:noFill/>
            <a:miter lim="800000"/>
            <a:headEnd/>
            <a:tailEnd/>
          </a:ln>
        </p:spPr>
      </p:pic>
      <p:sp>
        <p:nvSpPr>
          <p:cNvPr id="15" name="TextBox 14"/>
          <p:cNvSpPr txBox="1"/>
          <p:nvPr/>
        </p:nvSpPr>
        <p:spPr>
          <a:xfrm>
            <a:off x="0" y="228600"/>
            <a:ext cx="9144000" cy="523220"/>
          </a:xfrm>
          <a:prstGeom prst="rect">
            <a:avLst/>
          </a:prstGeom>
          <a:noFill/>
        </p:spPr>
        <p:txBody>
          <a:bodyPr wrap="square" rtlCol="0">
            <a:spAutoFit/>
          </a:bodyPr>
          <a:lstStyle/>
          <a:p>
            <a:pPr algn="ctr"/>
            <a:r>
              <a:rPr lang="en-US" sz="2800" b="1" dirty="0">
                <a:solidFill>
                  <a:srgbClr val="002060"/>
                </a:solidFill>
              </a:rPr>
              <a:t>It Takes a Team of Professionals</a:t>
            </a:r>
          </a:p>
        </p:txBody>
      </p:sp>
      <p:graphicFrame>
        <p:nvGraphicFramePr>
          <p:cNvPr id="24" name="Table 23"/>
          <p:cNvGraphicFramePr>
            <a:graphicFrameLocks noGrp="1"/>
          </p:cNvGraphicFramePr>
          <p:nvPr/>
        </p:nvGraphicFramePr>
        <p:xfrm>
          <a:off x="4648200" y="2133600"/>
          <a:ext cx="2209800" cy="1158240"/>
        </p:xfrm>
        <a:graphic>
          <a:graphicData uri="http://schemas.openxmlformats.org/drawingml/2006/table">
            <a:tbl>
              <a:tblPr firstRow="1" bandRow="1">
                <a:tableStyleId>{F5AB1C69-6EDB-4FF4-983F-18BD219EF322}</a:tableStyleId>
              </a:tblPr>
              <a:tblGrid>
                <a:gridCol w="2209800"/>
              </a:tblGrid>
              <a:tr h="370840">
                <a:tc>
                  <a:txBody>
                    <a:bodyPr/>
                    <a:lstStyle/>
                    <a:p>
                      <a:pPr algn="ctr"/>
                      <a:r>
                        <a:rPr lang="en-US" sz="1300" b="1" i="1" dirty="0">
                          <a:solidFill>
                            <a:schemeClr val="tx1"/>
                          </a:solidFill>
                        </a:rPr>
                        <a:t>Regional Data Group</a:t>
                      </a:r>
                    </a:p>
                    <a:p>
                      <a:pPr algn="ctr"/>
                      <a:r>
                        <a:rPr lang="en-US" sz="1300" b="1" dirty="0" smtClean="0">
                          <a:solidFill>
                            <a:schemeClr val="tx1"/>
                          </a:solidFill>
                        </a:rPr>
                        <a:t>Daniel A. Davis, AFM, ARA</a:t>
                      </a:r>
                      <a:endParaRPr lang="en-US" sz="1300" b="1" dirty="0">
                        <a:solidFill>
                          <a:schemeClr val="tx1"/>
                        </a:solidFill>
                      </a:endParaRPr>
                    </a:p>
                    <a:p>
                      <a:pPr algn="ctr"/>
                      <a:r>
                        <a:rPr lang="en-US" sz="1100" b="0" i="1" dirty="0" smtClean="0">
                          <a:solidFill>
                            <a:schemeClr val="tx1"/>
                          </a:solidFill>
                        </a:rPr>
                        <a:t>Arch Ag LLC</a:t>
                      </a:r>
                      <a:endParaRPr lang="en-US" sz="1100" b="0" i="1" dirty="0">
                        <a:solidFill>
                          <a:schemeClr val="tx1"/>
                        </a:solidFill>
                      </a:endParaRPr>
                    </a:p>
                    <a:p>
                      <a:pPr algn="ctr"/>
                      <a:r>
                        <a:rPr lang="en-US" sz="1100" b="0" dirty="0" smtClean="0">
                          <a:solidFill>
                            <a:schemeClr val="tx1"/>
                          </a:solidFill>
                        </a:rPr>
                        <a:t>2 Owl Nest Lane</a:t>
                      </a:r>
                      <a:endParaRPr lang="en-US" sz="1100" b="0" dirty="0">
                        <a:solidFill>
                          <a:schemeClr val="tx1"/>
                        </a:solidFill>
                      </a:endParaRPr>
                    </a:p>
                    <a:p>
                      <a:pPr algn="ctr"/>
                      <a:r>
                        <a:rPr lang="en-US" sz="1100" b="0" dirty="0" smtClean="0">
                          <a:solidFill>
                            <a:schemeClr val="tx1"/>
                          </a:solidFill>
                        </a:rPr>
                        <a:t>Columbia, </a:t>
                      </a:r>
                      <a:r>
                        <a:rPr lang="en-US" sz="1100" b="0" dirty="0">
                          <a:solidFill>
                            <a:schemeClr val="tx1"/>
                          </a:solidFill>
                        </a:rPr>
                        <a:t>IL </a:t>
                      </a:r>
                      <a:r>
                        <a:rPr lang="en-US" sz="1100" b="0" dirty="0" smtClean="0">
                          <a:solidFill>
                            <a:schemeClr val="tx1"/>
                          </a:solidFill>
                        </a:rPr>
                        <a:t>62236</a:t>
                      </a:r>
                      <a:endParaRPr lang="en-US" sz="1100" b="0" dirty="0">
                        <a:solidFill>
                          <a:schemeClr val="tx1"/>
                        </a:solidFill>
                      </a:endParaRPr>
                    </a:p>
                    <a:p>
                      <a:pPr algn="ctr"/>
                      <a:r>
                        <a:rPr lang="en-US" sz="1100" b="0" dirty="0">
                          <a:solidFill>
                            <a:schemeClr val="tx1"/>
                          </a:solidFill>
                        </a:rPr>
                        <a:t>(618) </a:t>
                      </a:r>
                      <a:r>
                        <a:rPr lang="en-US" sz="1100" b="0" dirty="0" smtClean="0">
                          <a:solidFill>
                            <a:schemeClr val="tx1"/>
                          </a:solidFill>
                        </a:rPr>
                        <a:t>939-4560</a:t>
                      </a:r>
                      <a:endParaRPr lang="en-US" sz="11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6" name="Table 25"/>
          <p:cNvGraphicFramePr>
            <a:graphicFrameLocks noGrp="1"/>
          </p:cNvGraphicFramePr>
          <p:nvPr/>
        </p:nvGraphicFramePr>
        <p:xfrm>
          <a:off x="6722179" y="2133600"/>
          <a:ext cx="2057400" cy="1325880"/>
        </p:xfrm>
        <a:graphic>
          <a:graphicData uri="http://schemas.openxmlformats.org/drawingml/2006/table">
            <a:tbl>
              <a:tblPr firstRow="1" bandRow="1">
                <a:tableStyleId>{F5AB1C69-6EDB-4FF4-983F-18BD219EF322}</a:tableStyleId>
              </a:tblPr>
              <a:tblGrid>
                <a:gridCol w="2057400"/>
              </a:tblGrid>
              <a:tr h="370840">
                <a:tc>
                  <a:txBody>
                    <a:bodyPr/>
                    <a:lstStyle/>
                    <a:p>
                      <a:pPr algn="ctr"/>
                      <a:r>
                        <a:rPr lang="en-US" sz="1300" b="1" i="1" dirty="0">
                          <a:solidFill>
                            <a:schemeClr val="tx1"/>
                          </a:solidFill>
                        </a:rPr>
                        <a:t>Regional Data Group</a:t>
                      </a:r>
                    </a:p>
                    <a:p>
                      <a:pPr algn="ctr"/>
                      <a:r>
                        <a:rPr lang="en-US" sz="1300" b="1" dirty="0">
                          <a:solidFill>
                            <a:schemeClr val="tx1"/>
                          </a:solidFill>
                        </a:rPr>
                        <a:t>Bruce Sherrick, Ph.D.</a:t>
                      </a:r>
                    </a:p>
                    <a:p>
                      <a:pPr algn="ctr"/>
                      <a:r>
                        <a:rPr lang="en-US" sz="1100" b="0" i="1" dirty="0">
                          <a:solidFill>
                            <a:schemeClr val="tx1"/>
                          </a:solidFill>
                        </a:rPr>
                        <a:t>University of Illinois</a:t>
                      </a:r>
                    </a:p>
                    <a:p>
                      <a:pPr algn="ctr"/>
                      <a:r>
                        <a:rPr lang="en-US" sz="1100" b="0" i="1" dirty="0">
                          <a:solidFill>
                            <a:schemeClr val="tx1"/>
                          </a:solidFill>
                        </a:rPr>
                        <a:t>College of ACES</a:t>
                      </a:r>
                    </a:p>
                    <a:p>
                      <a:pPr algn="ctr"/>
                      <a:r>
                        <a:rPr lang="en-US" sz="1100" b="0" dirty="0">
                          <a:solidFill>
                            <a:schemeClr val="tx1"/>
                          </a:solidFill>
                        </a:rPr>
                        <a:t>1301 W. Gregory Drive</a:t>
                      </a:r>
                    </a:p>
                    <a:p>
                      <a:pPr algn="ctr"/>
                      <a:r>
                        <a:rPr lang="en-US" sz="1100" b="0" dirty="0">
                          <a:solidFill>
                            <a:schemeClr val="tx1"/>
                          </a:solidFill>
                        </a:rPr>
                        <a:t>Urbana,</a:t>
                      </a:r>
                      <a:r>
                        <a:rPr lang="en-US" sz="1100" b="0" baseline="0" dirty="0">
                          <a:solidFill>
                            <a:schemeClr val="tx1"/>
                          </a:solidFill>
                        </a:rPr>
                        <a:t> </a:t>
                      </a:r>
                      <a:r>
                        <a:rPr lang="en-US" sz="1100" b="0" dirty="0">
                          <a:solidFill>
                            <a:schemeClr val="tx1"/>
                          </a:solidFill>
                        </a:rPr>
                        <a:t>IL 61801</a:t>
                      </a:r>
                    </a:p>
                    <a:p>
                      <a:pPr algn="ctr"/>
                      <a:r>
                        <a:rPr lang="en-US" sz="1100" b="0" dirty="0">
                          <a:solidFill>
                            <a:schemeClr val="tx1"/>
                          </a:solidFill>
                        </a:rPr>
                        <a:t>(217) 244-2637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7" name="Table 26"/>
          <p:cNvGraphicFramePr>
            <a:graphicFrameLocks noGrp="1"/>
          </p:cNvGraphicFramePr>
          <p:nvPr/>
        </p:nvGraphicFramePr>
        <p:xfrm>
          <a:off x="129487" y="4876800"/>
          <a:ext cx="2537513" cy="1158240"/>
        </p:xfrm>
        <a:graphic>
          <a:graphicData uri="http://schemas.openxmlformats.org/drawingml/2006/table">
            <a:tbl>
              <a:tblPr firstRow="1" bandRow="1">
                <a:tableStyleId>{F5AB1C69-6EDB-4FF4-983F-18BD219EF322}</a:tableStyleId>
              </a:tblPr>
              <a:tblGrid>
                <a:gridCol w="2537513"/>
              </a:tblGrid>
              <a:tr h="370840">
                <a:tc>
                  <a:txBody>
                    <a:bodyPr/>
                    <a:lstStyle/>
                    <a:p>
                      <a:pPr algn="ctr"/>
                      <a:r>
                        <a:rPr lang="en-US" sz="1300" b="1" i="1" dirty="0">
                          <a:solidFill>
                            <a:schemeClr val="tx1"/>
                          </a:solidFill>
                        </a:rPr>
                        <a:t>Regional Data Group</a:t>
                      </a:r>
                    </a:p>
                    <a:p>
                      <a:pPr algn="ctr"/>
                      <a:r>
                        <a:rPr lang="en-US" sz="1300" b="1" dirty="0">
                          <a:solidFill>
                            <a:schemeClr val="tx1"/>
                          </a:solidFill>
                        </a:rPr>
                        <a:t>Charles Knudson, </a:t>
                      </a:r>
                      <a:r>
                        <a:rPr lang="en-US" sz="1300" b="1" spc="-60" baseline="0" dirty="0">
                          <a:solidFill>
                            <a:schemeClr val="tx1"/>
                          </a:solidFill>
                        </a:rPr>
                        <a:t>ARA,  RPRA</a:t>
                      </a:r>
                    </a:p>
                    <a:p>
                      <a:pPr algn="ctr"/>
                      <a:r>
                        <a:rPr lang="en-US" sz="1100" b="0" i="1" dirty="0">
                          <a:solidFill>
                            <a:schemeClr val="tx1"/>
                          </a:solidFill>
                        </a:rPr>
                        <a:t>1</a:t>
                      </a:r>
                      <a:r>
                        <a:rPr lang="en-US" sz="1100" b="0" i="1" baseline="30000" dirty="0">
                          <a:solidFill>
                            <a:schemeClr val="tx1"/>
                          </a:solidFill>
                        </a:rPr>
                        <a:t>st</a:t>
                      </a:r>
                      <a:r>
                        <a:rPr lang="en-US" sz="1100" b="0" i="1" dirty="0">
                          <a:solidFill>
                            <a:schemeClr val="tx1"/>
                          </a:solidFill>
                        </a:rPr>
                        <a:t> Farm Credit Services</a:t>
                      </a:r>
                    </a:p>
                    <a:p>
                      <a:pPr algn="ctr"/>
                      <a:r>
                        <a:rPr lang="en-US" sz="1100" b="0" dirty="0">
                          <a:solidFill>
                            <a:schemeClr val="tx1"/>
                          </a:solidFill>
                        </a:rPr>
                        <a:t>2005 Jacobssen Drive, Ste. C</a:t>
                      </a:r>
                    </a:p>
                    <a:p>
                      <a:pPr algn="ctr"/>
                      <a:r>
                        <a:rPr lang="en-US" sz="1100" b="0" dirty="0">
                          <a:solidFill>
                            <a:schemeClr val="tx1"/>
                          </a:solidFill>
                        </a:rPr>
                        <a:t>Normal, IL 61761</a:t>
                      </a:r>
                    </a:p>
                    <a:p>
                      <a:pPr algn="ctr"/>
                      <a:r>
                        <a:rPr lang="en-US" sz="1100" b="0" dirty="0">
                          <a:solidFill>
                            <a:schemeClr val="tx1"/>
                          </a:solidFill>
                        </a:rPr>
                        <a:t>(309) 268-0286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9" name="Table 28"/>
          <p:cNvGraphicFramePr>
            <a:graphicFrameLocks noGrp="1"/>
          </p:cNvGraphicFramePr>
          <p:nvPr/>
        </p:nvGraphicFramePr>
        <p:xfrm>
          <a:off x="2590800" y="2133600"/>
          <a:ext cx="2133600" cy="1325880"/>
        </p:xfrm>
        <a:graphic>
          <a:graphicData uri="http://schemas.openxmlformats.org/drawingml/2006/table">
            <a:tbl>
              <a:tblPr firstRow="1" bandRow="1">
                <a:tableStyleId>{F5AB1C69-6EDB-4FF4-983F-18BD219EF322}</a:tableStyleId>
              </a:tblPr>
              <a:tblGrid>
                <a:gridCol w="2133600"/>
              </a:tblGrid>
              <a:tr h="370840">
                <a:tc>
                  <a:txBody>
                    <a:bodyPr/>
                    <a:lstStyle/>
                    <a:p>
                      <a:pPr algn="ctr"/>
                      <a:r>
                        <a:rPr lang="en-US" sz="1300" b="1" i="1" dirty="0">
                          <a:solidFill>
                            <a:schemeClr val="tx1"/>
                          </a:solidFill>
                        </a:rPr>
                        <a:t>Head – Survey Group</a:t>
                      </a:r>
                    </a:p>
                    <a:p>
                      <a:pPr algn="ctr"/>
                      <a:r>
                        <a:rPr lang="en-US" sz="1300" b="1" dirty="0">
                          <a:solidFill>
                            <a:schemeClr val="tx1"/>
                          </a:solidFill>
                        </a:rPr>
                        <a:t>Gary Schnitkey, Ph.D.</a:t>
                      </a:r>
                    </a:p>
                    <a:p>
                      <a:pPr algn="ctr"/>
                      <a:r>
                        <a:rPr lang="en-US" sz="1100" b="0" i="1" dirty="0">
                          <a:solidFill>
                            <a:schemeClr val="tx1"/>
                          </a:solidFill>
                        </a:rPr>
                        <a:t>University</a:t>
                      </a:r>
                      <a:r>
                        <a:rPr lang="en-US" sz="1100" b="0" i="1" baseline="0" dirty="0">
                          <a:solidFill>
                            <a:schemeClr val="tx1"/>
                          </a:solidFill>
                        </a:rPr>
                        <a:t> of Illinois</a:t>
                      </a:r>
                      <a:endParaRPr lang="en-US" sz="1100" b="0" i="1" dirty="0">
                        <a:solidFill>
                          <a:schemeClr val="tx1"/>
                        </a:solidFill>
                      </a:endParaRPr>
                    </a:p>
                    <a:p>
                      <a:pPr algn="ctr"/>
                      <a:r>
                        <a:rPr lang="en-US" sz="1100" b="0" dirty="0">
                          <a:solidFill>
                            <a:schemeClr val="tx1"/>
                          </a:solidFill>
                        </a:rPr>
                        <a:t>300A</a:t>
                      </a:r>
                      <a:r>
                        <a:rPr lang="en-US" sz="1100" b="0" baseline="0" dirty="0">
                          <a:solidFill>
                            <a:schemeClr val="tx1"/>
                          </a:solidFill>
                        </a:rPr>
                        <a:t> Mumford Hall</a:t>
                      </a:r>
                    </a:p>
                    <a:p>
                      <a:pPr algn="ctr"/>
                      <a:r>
                        <a:rPr lang="en-US" sz="1100" b="0" baseline="0" dirty="0">
                          <a:solidFill>
                            <a:schemeClr val="tx1"/>
                          </a:solidFill>
                        </a:rPr>
                        <a:t>1301 W. Gregory Drive</a:t>
                      </a:r>
                      <a:endParaRPr lang="en-US" sz="1100" b="0" dirty="0">
                        <a:solidFill>
                          <a:schemeClr val="tx1"/>
                        </a:solidFill>
                      </a:endParaRPr>
                    </a:p>
                    <a:p>
                      <a:pPr algn="ctr"/>
                      <a:r>
                        <a:rPr lang="en-US" sz="1100" b="0" dirty="0">
                          <a:solidFill>
                            <a:schemeClr val="tx1"/>
                          </a:solidFill>
                        </a:rPr>
                        <a:t>Urbana, IL 61801</a:t>
                      </a:r>
                    </a:p>
                    <a:p>
                      <a:pPr algn="ctr"/>
                      <a:r>
                        <a:rPr lang="en-US" sz="1100" b="0" dirty="0">
                          <a:solidFill>
                            <a:schemeClr val="tx1"/>
                          </a:solidFill>
                        </a:rPr>
                        <a:t>(217) 244-9595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30" name="Table 29"/>
          <p:cNvGraphicFramePr>
            <a:graphicFrameLocks noGrp="1"/>
          </p:cNvGraphicFramePr>
          <p:nvPr/>
        </p:nvGraphicFramePr>
        <p:xfrm>
          <a:off x="381000" y="2143920"/>
          <a:ext cx="2133600" cy="1158240"/>
        </p:xfrm>
        <a:graphic>
          <a:graphicData uri="http://schemas.openxmlformats.org/drawingml/2006/table">
            <a:tbl>
              <a:tblPr firstRow="1" bandRow="1">
                <a:tableStyleId>{F5AB1C69-6EDB-4FF4-983F-18BD219EF322}</a:tableStyleId>
              </a:tblPr>
              <a:tblGrid>
                <a:gridCol w="2133600"/>
              </a:tblGrid>
              <a:tr h="370840">
                <a:tc>
                  <a:txBody>
                    <a:bodyPr/>
                    <a:lstStyle/>
                    <a:p>
                      <a:pPr algn="ctr"/>
                      <a:r>
                        <a:rPr lang="en-US" sz="1300" b="1" i="1" dirty="0">
                          <a:solidFill>
                            <a:schemeClr val="tx1"/>
                          </a:solidFill>
                        </a:rPr>
                        <a:t>General Chair</a:t>
                      </a:r>
                    </a:p>
                    <a:p>
                      <a:pPr algn="ctr"/>
                      <a:r>
                        <a:rPr lang="en-US" sz="1300" b="1" dirty="0">
                          <a:solidFill>
                            <a:schemeClr val="tx1"/>
                          </a:solidFill>
                        </a:rPr>
                        <a:t>Dale Aupperle, AFM,</a:t>
                      </a:r>
                      <a:r>
                        <a:rPr lang="en-US" sz="1300" b="1" baseline="0" dirty="0">
                          <a:solidFill>
                            <a:schemeClr val="tx1"/>
                          </a:solidFill>
                        </a:rPr>
                        <a:t> ARA</a:t>
                      </a:r>
                      <a:endParaRPr lang="en-US" sz="1300" b="1" dirty="0">
                        <a:solidFill>
                          <a:schemeClr val="tx1"/>
                        </a:solidFill>
                      </a:endParaRPr>
                    </a:p>
                    <a:p>
                      <a:pPr algn="ctr"/>
                      <a:r>
                        <a:rPr lang="en-US" sz="1100" b="0" i="1" dirty="0">
                          <a:solidFill>
                            <a:schemeClr val="tx1"/>
                          </a:solidFill>
                        </a:rPr>
                        <a:t>Heartland Ag Group,</a:t>
                      </a:r>
                      <a:r>
                        <a:rPr lang="en-US" sz="1100" b="0" i="1" baseline="0" dirty="0">
                          <a:solidFill>
                            <a:schemeClr val="tx1"/>
                          </a:solidFill>
                        </a:rPr>
                        <a:t> Ltd.</a:t>
                      </a:r>
                      <a:endParaRPr lang="en-US" sz="1100" b="0" i="1" dirty="0">
                        <a:solidFill>
                          <a:schemeClr val="tx1"/>
                        </a:solidFill>
                      </a:endParaRPr>
                    </a:p>
                    <a:p>
                      <a:pPr algn="ctr"/>
                      <a:r>
                        <a:rPr lang="en-US" sz="1100" b="0" dirty="0">
                          <a:solidFill>
                            <a:schemeClr val="tx1"/>
                          </a:solidFill>
                        </a:rPr>
                        <a:t>1401 Koester Drive, Ste. 100</a:t>
                      </a:r>
                    </a:p>
                    <a:p>
                      <a:pPr algn="ctr"/>
                      <a:r>
                        <a:rPr lang="en-US" sz="1100" b="0" dirty="0">
                          <a:solidFill>
                            <a:schemeClr val="tx1"/>
                          </a:solidFill>
                        </a:rPr>
                        <a:t>Forsyth, IL 62535</a:t>
                      </a:r>
                    </a:p>
                    <a:p>
                      <a:pPr algn="ctr"/>
                      <a:r>
                        <a:rPr lang="en-US" sz="1100" b="0" dirty="0">
                          <a:solidFill>
                            <a:schemeClr val="tx1"/>
                          </a:solidFill>
                        </a:rPr>
                        <a:t>(217) 876-7700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9" name="Table 18"/>
          <p:cNvGraphicFramePr>
            <a:graphicFrameLocks noGrp="1"/>
          </p:cNvGraphicFramePr>
          <p:nvPr/>
        </p:nvGraphicFramePr>
        <p:xfrm>
          <a:off x="2590800" y="4902360"/>
          <a:ext cx="2209800" cy="1158240"/>
        </p:xfrm>
        <a:graphic>
          <a:graphicData uri="http://schemas.openxmlformats.org/drawingml/2006/table">
            <a:tbl>
              <a:tblPr firstRow="1" bandRow="1">
                <a:tableStyleId>{F5AB1C69-6EDB-4FF4-983F-18BD219EF322}</a:tableStyleId>
              </a:tblPr>
              <a:tblGrid>
                <a:gridCol w="2209800"/>
              </a:tblGrid>
              <a:tr h="370840">
                <a:tc>
                  <a:txBody>
                    <a:bodyPr/>
                    <a:lstStyle/>
                    <a:p>
                      <a:pPr algn="ctr"/>
                      <a:r>
                        <a:rPr lang="en-US" sz="1300" b="1" i="1" dirty="0">
                          <a:solidFill>
                            <a:schemeClr val="tx1"/>
                          </a:solidFill>
                        </a:rPr>
                        <a:t>Advertising Group</a:t>
                      </a:r>
                    </a:p>
                    <a:p>
                      <a:pPr algn="ctr"/>
                      <a:r>
                        <a:rPr lang="en-US" sz="1300" b="1" spc="-50" baseline="0" dirty="0">
                          <a:solidFill>
                            <a:schemeClr val="tx1"/>
                          </a:solidFill>
                        </a:rPr>
                        <a:t>Jonathan Norvell, Ph.D., AFM</a:t>
                      </a:r>
                    </a:p>
                    <a:p>
                      <a:pPr algn="ctr"/>
                      <a:r>
                        <a:rPr lang="en-US" sz="1100" b="0" i="1" dirty="0">
                          <a:solidFill>
                            <a:schemeClr val="tx1"/>
                          </a:solidFill>
                        </a:rPr>
                        <a:t>University</a:t>
                      </a:r>
                      <a:r>
                        <a:rPr lang="en-US" sz="1100" b="0" i="1" baseline="0" dirty="0">
                          <a:solidFill>
                            <a:schemeClr val="tx1"/>
                          </a:solidFill>
                        </a:rPr>
                        <a:t> of Illinois</a:t>
                      </a:r>
                      <a:endParaRPr lang="en-US" sz="1100" b="0" i="1" dirty="0">
                        <a:solidFill>
                          <a:schemeClr val="tx1"/>
                        </a:solidFill>
                      </a:endParaRPr>
                    </a:p>
                    <a:p>
                      <a:pPr algn="ctr"/>
                      <a:r>
                        <a:rPr lang="en-US" sz="1100" b="0" baseline="0" dirty="0">
                          <a:solidFill>
                            <a:schemeClr val="tx1"/>
                          </a:solidFill>
                        </a:rPr>
                        <a:t>506 S. Wright Street</a:t>
                      </a:r>
                      <a:endParaRPr lang="en-US" sz="1100" b="0" dirty="0">
                        <a:solidFill>
                          <a:schemeClr val="tx1"/>
                        </a:solidFill>
                      </a:endParaRPr>
                    </a:p>
                    <a:p>
                      <a:pPr algn="ctr"/>
                      <a:r>
                        <a:rPr lang="en-US" sz="1100" b="0" dirty="0">
                          <a:solidFill>
                            <a:schemeClr val="tx1"/>
                          </a:solidFill>
                        </a:rPr>
                        <a:t>Urbana, IL 61801</a:t>
                      </a:r>
                    </a:p>
                    <a:p>
                      <a:pPr algn="ctr"/>
                      <a:r>
                        <a:rPr lang="en-US" sz="1100" b="0" dirty="0">
                          <a:solidFill>
                            <a:schemeClr val="tx1"/>
                          </a:solidFill>
                        </a:rPr>
                        <a:t>(217) 244-6352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5" name="Table 24"/>
          <p:cNvGraphicFramePr>
            <a:graphicFrameLocks noGrp="1"/>
          </p:cNvGraphicFramePr>
          <p:nvPr/>
        </p:nvGraphicFramePr>
        <p:xfrm>
          <a:off x="4724400" y="4903454"/>
          <a:ext cx="2133600" cy="1158240"/>
        </p:xfrm>
        <a:graphic>
          <a:graphicData uri="http://schemas.openxmlformats.org/drawingml/2006/table">
            <a:tbl>
              <a:tblPr firstRow="1" bandRow="1">
                <a:tableStyleId>{F5AB1C69-6EDB-4FF4-983F-18BD219EF322}</a:tableStyleId>
              </a:tblPr>
              <a:tblGrid>
                <a:gridCol w="2133600"/>
              </a:tblGrid>
              <a:tr h="370840">
                <a:tc>
                  <a:txBody>
                    <a:bodyPr/>
                    <a:lstStyle/>
                    <a:p>
                      <a:pPr algn="ctr"/>
                      <a:r>
                        <a:rPr lang="en-US" sz="1300" b="1" i="1" dirty="0">
                          <a:solidFill>
                            <a:schemeClr val="tx1"/>
                          </a:solidFill>
                        </a:rPr>
                        <a:t>Land</a:t>
                      </a:r>
                      <a:r>
                        <a:rPr lang="en-US" sz="1300" b="1" i="1" baseline="0" dirty="0">
                          <a:solidFill>
                            <a:schemeClr val="tx1"/>
                          </a:solidFill>
                        </a:rPr>
                        <a:t> Values Conference</a:t>
                      </a:r>
                      <a:endParaRPr lang="en-US" sz="1300" b="1" i="1" dirty="0">
                        <a:solidFill>
                          <a:schemeClr val="tx1"/>
                        </a:solidFill>
                      </a:endParaRPr>
                    </a:p>
                    <a:p>
                      <a:pPr algn="ctr"/>
                      <a:r>
                        <a:rPr lang="en-US" sz="1300" b="1" dirty="0">
                          <a:solidFill>
                            <a:schemeClr val="tx1"/>
                          </a:solidFill>
                        </a:rPr>
                        <a:t>Tim Harris, AFM</a:t>
                      </a:r>
                    </a:p>
                    <a:p>
                      <a:pPr algn="ctr"/>
                      <a:r>
                        <a:rPr lang="en-US" sz="1100" b="0" i="1" dirty="0">
                          <a:solidFill>
                            <a:schemeClr val="tx1"/>
                          </a:solidFill>
                        </a:rPr>
                        <a:t>Capital</a:t>
                      </a:r>
                      <a:r>
                        <a:rPr lang="en-US" sz="1100" b="0" i="1" baseline="0" dirty="0">
                          <a:solidFill>
                            <a:schemeClr val="tx1"/>
                          </a:solidFill>
                        </a:rPr>
                        <a:t> Ag Property Services</a:t>
                      </a:r>
                      <a:endParaRPr lang="en-US" sz="1100" b="0" i="1" dirty="0">
                        <a:solidFill>
                          <a:schemeClr val="tx1"/>
                        </a:solidFill>
                      </a:endParaRPr>
                    </a:p>
                    <a:p>
                      <a:pPr algn="ctr"/>
                      <a:r>
                        <a:rPr lang="en-US" sz="1100" b="0" dirty="0">
                          <a:solidFill>
                            <a:schemeClr val="tx1"/>
                          </a:solidFill>
                        </a:rPr>
                        <a:t>22263 1365 N. Avenue</a:t>
                      </a:r>
                    </a:p>
                    <a:p>
                      <a:pPr algn="ctr"/>
                      <a:r>
                        <a:rPr lang="en-US" sz="1100" b="0" dirty="0">
                          <a:solidFill>
                            <a:schemeClr val="tx1"/>
                          </a:solidFill>
                        </a:rPr>
                        <a:t>Princeton, IL 61356</a:t>
                      </a:r>
                    </a:p>
                    <a:p>
                      <a:pPr algn="ctr"/>
                      <a:r>
                        <a:rPr lang="en-US" sz="1100" b="0" dirty="0">
                          <a:solidFill>
                            <a:schemeClr val="tx1"/>
                          </a:solidFill>
                        </a:rPr>
                        <a:t>(815) 875-7418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28" name="Table 27"/>
          <p:cNvGraphicFramePr>
            <a:graphicFrameLocks noGrp="1"/>
          </p:cNvGraphicFramePr>
          <p:nvPr/>
        </p:nvGraphicFramePr>
        <p:xfrm>
          <a:off x="6781800" y="4903454"/>
          <a:ext cx="2057400" cy="1158240"/>
        </p:xfrm>
        <a:graphic>
          <a:graphicData uri="http://schemas.openxmlformats.org/drawingml/2006/table">
            <a:tbl>
              <a:tblPr firstRow="1" bandRow="1">
                <a:tableStyleId>{F5AB1C69-6EDB-4FF4-983F-18BD219EF322}</a:tableStyleId>
              </a:tblPr>
              <a:tblGrid>
                <a:gridCol w="2057400"/>
              </a:tblGrid>
              <a:tr h="370840">
                <a:tc>
                  <a:txBody>
                    <a:bodyPr/>
                    <a:lstStyle/>
                    <a:p>
                      <a:pPr algn="ctr"/>
                      <a:r>
                        <a:rPr lang="en-US" sz="1300" b="1" i="1" dirty="0">
                          <a:solidFill>
                            <a:schemeClr val="tx1"/>
                          </a:solidFill>
                        </a:rPr>
                        <a:t>Land Values Conference</a:t>
                      </a:r>
                    </a:p>
                    <a:p>
                      <a:pPr algn="ctr"/>
                      <a:r>
                        <a:rPr lang="en-US" sz="1300" b="1" dirty="0">
                          <a:solidFill>
                            <a:schemeClr val="tx1"/>
                          </a:solidFill>
                        </a:rPr>
                        <a:t>Winnie Stortzum, ARA</a:t>
                      </a:r>
                    </a:p>
                    <a:p>
                      <a:pPr algn="ctr"/>
                      <a:r>
                        <a:rPr lang="en-US" sz="1100" b="0" i="1" dirty="0">
                          <a:solidFill>
                            <a:schemeClr val="tx1"/>
                          </a:solidFill>
                        </a:rPr>
                        <a:t>Farmers National Co.</a:t>
                      </a:r>
                    </a:p>
                    <a:p>
                      <a:pPr algn="ctr"/>
                      <a:r>
                        <a:rPr lang="en-US" sz="1100" b="0" dirty="0">
                          <a:solidFill>
                            <a:schemeClr val="tx1"/>
                          </a:solidFill>
                        </a:rPr>
                        <a:t>109 E. Main</a:t>
                      </a:r>
                      <a:r>
                        <a:rPr lang="en-US" sz="1100" b="0" baseline="0" dirty="0">
                          <a:solidFill>
                            <a:schemeClr val="tx1"/>
                          </a:solidFill>
                        </a:rPr>
                        <a:t> Street</a:t>
                      </a:r>
                      <a:endParaRPr lang="en-US" sz="1100" b="0" dirty="0">
                        <a:solidFill>
                          <a:schemeClr val="tx1"/>
                        </a:solidFill>
                      </a:endParaRPr>
                    </a:p>
                    <a:p>
                      <a:pPr algn="ctr"/>
                      <a:r>
                        <a:rPr lang="en-US" sz="1100" b="0" dirty="0">
                          <a:solidFill>
                            <a:schemeClr val="tx1"/>
                          </a:solidFill>
                        </a:rPr>
                        <a:t>Arcola, IL 61910</a:t>
                      </a:r>
                    </a:p>
                    <a:p>
                      <a:pPr algn="ctr"/>
                      <a:r>
                        <a:rPr lang="en-US" sz="1100" b="0" dirty="0">
                          <a:solidFill>
                            <a:schemeClr val="tx1"/>
                          </a:solidFill>
                        </a:rPr>
                        <a:t>(217) 268-4434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33" name="Picture 32" descr="Heartland Team - 2009_Page_1_Image_0002.jpg"/>
          <p:cNvPicPr>
            <a:picLocks noChangeAspect="1"/>
          </p:cNvPicPr>
          <p:nvPr/>
        </p:nvPicPr>
        <p:blipFill>
          <a:blip r:embed="rId4" cstate="print"/>
          <a:stretch>
            <a:fillRect/>
          </a:stretch>
        </p:blipFill>
        <p:spPr>
          <a:xfrm>
            <a:off x="7333299" y="3505200"/>
            <a:ext cx="954402" cy="1367774"/>
          </a:xfrm>
          <a:prstGeom prst="roundRect">
            <a:avLst/>
          </a:prstGeom>
        </p:spPr>
      </p:pic>
      <p:pic>
        <p:nvPicPr>
          <p:cNvPr id="32" name="Picture 31" descr="Heartland Team - 2009_Page_1_Image_0002.jpg"/>
          <p:cNvPicPr>
            <a:picLocks noChangeAspect="1"/>
          </p:cNvPicPr>
          <p:nvPr/>
        </p:nvPicPr>
        <p:blipFill>
          <a:blip r:embed="rId5" cstate="print"/>
          <a:stretch>
            <a:fillRect/>
          </a:stretch>
        </p:blipFill>
        <p:spPr>
          <a:xfrm>
            <a:off x="5257800" y="3511625"/>
            <a:ext cx="990600" cy="1354924"/>
          </a:xfrm>
          <a:prstGeom prst="roundRect">
            <a:avLst/>
          </a:prstGeom>
        </p:spPr>
      </p:pic>
      <p:pic>
        <p:nvPicPr>
          <p:cNvPr id="21" name="Picture 20" descr="Heartland Team - 2009_Page_1_Image_0002.jpg"/>
          <p:cNvPicPr>
            <a:picLocks noChangeAspect="1"/>
          </p:cNvPicPr>
          <p:nvPr/>
        </p:nvPicPr>
        <p:blipFill>
          <a:blip r:embed="rId6" cstate="print"/>
          <a:stretch>
            <a:fillRect/>
          </a:stretch>
        </p:blipFill>
        <p:spPr>
          <a:xfrm>
            <a:off x="3226458" y="3518866"/>
            <a:ext cx="938483" cy="1357934"/>
          </a:xfrm>
          <a:prstGeom prst="roundRect">
            <a:avLst/>
          </a:prstGeom>
        </p:spPr>
      </p:pic>
      <p:pic>
        <p:nvPicPr>
          <p:cNvPr id="17" name="Picture 16" descr="Heartland Team - 2009_Page_1_Image_0002.jpg"/>
          <p:cNvPicPr>
            <a:picLocks noChangeAspect="1"/>
          </p:cNvPicPr>
          <p:nvPr/>
        </p:nvPicPr>
        <p:blipFill>
          <a:blip r:embed="rId7" cstate="print"/>
          <a:stretch>
            <a:fillRect/>
          </a:stretch>
        </p:blipFill>
        <p:spPr>
          <a:xfrm>
            <a:off x="921861" y="3505200"/>
            <a:ext cx="975678" cy="1367774"/>
          </a:xfrm>
          <a:prstGeom prst="roundRect">
            <a:avLst/>
          </a:prstGeom>
        </p:spPr>
      </p:pic>
      <p:pic>
        <p:nvPicPr>
          <p:cNvPr id="18" name="Picture 17" descr="Heartland Team - 2009_Page_1_Image_0002.jpg"/>
          <p:cNvPicPr>
            <a:picLocks noChangeAspect="1"/>
          </p:cNvPicPr>
          <p:nvPr/>
        </p:nvPicPr>
        <p:blipFill>
          <a:blip r:embed="rId8" cstate="print"/>
          <a:srcRect l="6667" r="6667"/>
          <a:stretch>
            <a:fillRect/>
          </a:stretch>
        </p:blipFill>
        <p:spPr>
          <a:xfrm>
            <a:off x="914400" y="762000"/>
            <a:ext cx="990600" cy="1367774"/>
          </a:xfrm>
          <a:prstGeom prst="roundRect">
            <a:avLst/>
          </a:prstGeom>
        </p:spPr>
      </p:pic>
      <p:pic>
        <p:nvPicPr>
          <p:cNvPr id="16" name="Picture 15" descr="Heartland Team - 2009_Page_1_Image_0002.jpg"/>
          <p:cNvPicPr>
            <a:picLocks noChangeAspect="1"/>
          </p:cNvPicPr>
          <p:nvPr/>
        </p:nvPicPr>
        <p:blipFill>
          <a:blip r:embed="rId9" cstate="print"/>
          <a:stretch>
            <a:fillRect/>
          </a:stretch>
        </p:blipFill>
        <p:spPr>
          <a:xfrm>
            <a:off x="3124200" y="766920"/>
            <a:ext cx="990600" cy="1357934"/>
          </a:xfrm>
          <a:prstGeom prst="roundRect">
            <a:avLst/>
          </a:prstGeom>
        </p:spPr>
      </p:pic>
      <p:pic>
        <p:nvPicPr>
          <p:cNvPr id="23" name="Picture 22" descr="Heartland Team - 2009_Page_1_Image_0002.jpg"/>
          <p:cNvPicPr>
            <a:picLocks noChangeAspect="1"/>
          </p:cNvPicPr>
          <p:nvPr/>
        </p:nvPicPr>
        <p:blipFill>
          <a:blip r:embed="rId10" cstate="print"/>
          <a:stretch>
            <a:fillRect/>
          </a:stretch>
        </p:blipFill>
        <p:spPr>
          <a:xfrm>
            <a:off x="7272158" y="765826"/>
            <a:ext cx="957441" cy="1367774"/>
          </a:xfrm>
          <a:prstGeom prst="roundRect">
            <a:avLst/>
          </a:prstGeom>
        </p:spPr>
      </p:pic>
      <p:pic>
        <p:nvPicPr>
          <p:cNvPr id="22" name="Picture 21" descr="Dan Davis.JPG"/>
          <p:cNvPicPr>
            <a:picLocks/>
          </p:cNvPicPr>
          <p:nvPr/>
        </p:nvPicPr>
        <p:blipFill>
          <a:blip r:embed="rId11" cstate="print"/>
          <a:stretch>
            <a:fillRect/>
          </a:stretch>
        </p:blipFill>
        <p:spPr>
          <a:xfrm>
            <a:off x="5334000" y="762000"/>
            <a:ext cx="990600" cy="1371600"/>
          </a:xfrm>
          <a:prstGeom prst="round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and Questions</a:t>
            </a:r>
          </a:p>
        </p:txBody>
      </p:sp>
    </p:spTree>
    <p:extLst>
      <p:ext uri="{BB962C8B-B14F-4D97-AF65-F5344CB8AC3E}">
        <p14:creationId xmlns:p14="http://schemas.microsoft.com/office/powerpoint/2010/main" val="13970405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background"/>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sp>
        <p:nvSpPr>
          <p:cNvPr id="17410" name="Text Box 3"/>
          <p:cNvSpPr txBox="1">
            <a:spLocks noChangeArrowheads="1"/>
          </p:cNvSpPr>
          <p:nvPr/>
        </p:nvSpPr>
        <p:spPr bwMode="auto">
          <a:xfrm>
            <a:off x="3454400" y="3886200"/>
            <a:ext cx="1098550" cy="274638"/>
          </a:xfrm>
          <a:prstGeom prst="rect">
            <a:avLst/>
          </a:prstGeom>
          <a:noFill/>
          <a:ln w="9525">
            <a:noFill/>
            <a:miter lim="800000"/>
            <a:headEnd/>
            <a:tailEnd/>
          </a:ln>
        </p:spPr>
        <p:txBody>
          <a:bodyPr wrap="none">
            <a:spAutoFit/>
          </a:bodyPr>
          <a:lstStyle/>
          <a:p>
            <a:pPr eaLnBrk="0" hangingPunct="0"/>
            <a:r>
              <a:rPr lang="en-US" sz="1200" dirty="0"/>
              <a:t>	</a:t>
            </a:r>
          </a:p>
        </p:txBody>
      </p:sp>
      <p:sp>
        <p:nvSpPr>
          <p:cNvPr id="17412" name="Text Box 5"/>
          <p:cNvSpPr txBox="1">
            <a:spLocks noChangeArrowheads="1"/>
          </p:cNvSpPr>
          <p:nvPr/>
        </p:nvSpPr>
        <p:spPr bwMode="auto">
          <a:xfrm>
            <a:off x="914400" y="2971800"/>
            <a:ext cx="2165350" cy="457200"/>
          </a:xfrm>
          <a:prstGeom prst="rect">
            <a:avLst/>
          </a:prstGeom>
          <a:noFill/>
          <a:ln w="9525">
            <a:noFill/>
            <a:miter lim="800000"/>
            <a:headEnd/>
            <a:tailEnd/>
          </a:ln>
        </p:spPr>
        <p:txBody>
          <a:bodyPr wrap="none">
            <a:spAutoFit/>
          </a:bodyPr>
          <a:lstStyle/>
          <a:p>
            <a:pPr eaLnBrk="0" hangingPunct="0"/>
            <a:r>
              <a:rPr lang="en-US" dirty="0">
                <a:sym typeface="CommonBullets"/>
              </a:rPr>
              <a:t>                          </a:t>
            </a:r>
            <a:endParaRPr lang="en-US" sz="2000" dirty="0"/>
          </a:p>
        </p:txBody>
      </p:sp>
      <p:pic>
        <p:nvPicPr>
          <p:cNvPr id="8" name="Picture 6" descr="logo"/>
          <p:cNvPicPr>
            <a:picLocks noChangeAspect="1" noChangeArrowheads="1"/>
          </p:cNvPicPr>
          <p:nvPr/>
        </p:nvPicPr>
        <p:blipFill>
          <a:blip r:embed="rId4" cstate="print"/>
          <a:srcRect/>
          <a:stretch>
            <a:fillRect/>
          </a:stretch>
        </p:blipFill>
        <p:spPr bwMode="auto">
          <a:xfrm>
            <a:off x="228600" y="152400"/>
            <a:ext cx="879231" cy="1066800"/>
          </a:xfrm>
          <a:prstGeom prst="rect">
            <a:avLst/>
          </a:prstGeom>
          <a:noFill/>
          <a:ln w="9525">
            <a:noFill/>
            <a:miter lim="800000"/>
            <a:headEnd/>
            <a:tailEnd/>
          </a:ln>
        </p:spPr>
      </p:pic>
      <p:pic>
        <p:nvPicPr>
          <p:cNvPr id="9" name="Picture 8" descr="Regional Map.jpg"/>
          <p:cNvPicPr>
            <a:picLocks noChangeAspect="1"/>
          </p:cNvPicPr>
          <p:nvPr/>
        </p:nvPicPr>
        <p:blipFill>
          <a:blip r:embed="rId5" cstate="print">
            <a:clrChange>
              <a:clrFrom>
                <a:srgbClr val="FDFDFD"/>
              </a:clrFrom>
              <a:clrTo>
                <a:srgbClr val="FDFDFD">
                  <a:alpha val="0"/>
                </a:srgbClr>
              </a:clrTo>
            </a:clrChange>
          </a:blip>
          <a:stretch>
            <a:fillRect/>
          </a:stretch>
        </p:blipFill>
        <p:spPr>
          <a:xfrm>
            <a:off x="5715000" y="914400"/>
            <a:ext cx="3286589" cy="4925202"/>
          </a:xfrm>
          <a:prstGeom prst="rect">
            <a:avLst/>
          </a:prstGeom>
        </p:spPr>
      </p:pic>
      <p:grpSp>
        <p:nvGrpSpPr>
          <p:cNvPr id="16" name="Group 15"/>
          <p:cNvGrpSpPr/>
          <p:nvPr/>
        </p:nvGrpSpPr>
        <p:grpSpPr>
          <a:xfrm>
            <a:off x="76200" y="888355"/>
            <a:ext cx="2514600" cy="2693045"/>
            <a:chOff x="1371600" y="826008"/>
            <a:chExt cx="2514600" cy="2693045"/>
          </a:xfrm>
        </p:grpSpPr>
        <p:sp>
          <p:nvSpPr>
            <p:cNvPr id="10" name="TextBox 9"/>
            <p:cNvSpPr txBox="1"/>
            <p:nvPr/>
          </p:nvSpPr>
          <p:spPr>
            <a:xfrm>
              <a:off x="1371600" y="826008"/>
              <a:ext cx="2514600" cy="2693045"/>
            </a:xfrm>
            <a:prstGeom prst="rect">
              <a:avLst/>
            </a:prstGeom>
            <a:noFill/>
          </p:spPr>
          <p:txBody>
            <a:bodyPr wrap="square" rtlCol="0">
              <a:spAutoFit/>
            </a:bodyPr>
            <a:lstStyle/>
            <a:p>
              <a:pPr algn="ctr"/>
              <a:r>
                <a:rPr lang="en-US" sz="1600" b="1" dirty="0"/>
                <a:t>Region 1</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Douglas Deininger, ALC</a:t>
              </a:r>
            </a:p>
            <a:p>
              <a:pPr algn="ctr"/>
              <a:r>
                <a:rPr lang="en-US" sz="1100" i="1" dirty="0"/>
                <a:t>Capital Ag Property Services</a:t>
              </a:r>
            </a:p>
            <a:p>
              <a:pPr algn="ctr"/>
              <a:r>
                <a:rPr lang="en-US" sz="1100" dirty="0"/>
                <a:t>25846 Meadowland Circle</a:t>
              </a:r>
            </a:p>
            <a:p>
              <a:pPr algn="ctr"/>
              <a:r>
                <a:rPr lang="en-US" sz="1100" dirty="0"/>
                <a:t>Plainfield, IL 60585</a:t>
              </a:r>
            </a:p>
            <a:p>
              <a:pPr algn="ctr"/>
              <a:r>
                <a:rPr lang="en-US" sz="1100" dirty="0"/>
                <a:t>(630) 258-4801</a:t>
              </a:r>
              <a:r>
                <a:rPr lang="en-US" sz="1100" b="1" dirty="0"/>
                <a:t> </a:t>
              </a:r>
            </a:p>
          </p:txBody>
        </p:sp>
        <p:pic>
          <p:nvPicPr>
            <p:cNvPr id="13" name="Picture 12" descr="Heartland Team - 2009_Page_1_Image_0002.jpg"/>
            <p:cNvPicPr>
              <a:picLocks noChangeAspect="1"/>
            </p:cNvPicPr>
            <p:nvPr/>
          </p:nvPicPr>
          <p:blipFill>
            <a:blip r:embed="rId6" cstate="print"/>
            <a:stretch>
              <a:fillRect/>
            </a:stretch>
          </p:blipFill>
          <p:spPr>
            <a:xfrm>
              <a:off x="2137602" y="1207008"/>
              <a:ext cx="982596" cy="1367774"/>
            </a:xfrm>
            <a:prstGeom prst="roundRect">
              <a:avLst/>
            </a:prstGeom>
          </p:spPr>
        </p:pic>
      </p:grpSp>
      <p:grpSp>
        <p:nvGrpSpPr>
          <p:cNvPr id="14" name="Group 13"/>
          <p:cNvGrpSpPr/>
          <p:nvPr/>
        </p:nvGrpSpPr>
        <p:grpSpPr>
          <a:xfrm>
            <a:off x="1905000" y="888355"/>
            <a:ext cx="2514600" cy="2693045"/>
            <a:chOff x="304800" y="3416808"/>
            <a:chExt cx="2514600" cy="2693045"/>
          </a:xfrm>
        </p:grpSpPr>
        <p:sp>
          <p:nvSpPr>
            <p:cNvPr id="25" name="TextBox 24"/>
            <p:cNvSpPr txBox="1"/>
            <p:nvPr/>
          </p:nvSpPr>
          <p:spPr>
            <a:xfrm>
              <a:off x="304800" y="3416808"/>
              <a:ext cx="2514600" cy="2693045"/>
            </a:xfrm>
            <a:prstGeom prst="rect">
              <a:avLst/>
            </a:prstGeom>
            <a:noFill/>
          </p:spPr>
          <p:txBody>
            <a:bodyPr wrap="square" rtlCol="0">
              <a:spAutoFit/>
            </a:bodyPr>
            <a:lstStyle/>
            <a:p>
              <a:pPr algn="ctr"/>
              <a:r>
                <a:rPr lang="en-US" sz="1600" b="1" dirty="0"/>
                <a:t>Region 2</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David Dinderman</a:t>
              </a:r>
            </a:p>
            <a:p>
              <a:pPr algn="ctr"/>
              <a:r>
                <a:rPr lang="en-US" sz="1100" i="1" dirty="0"/>
                <a:t>1st Farm Credit Services</a:t>
              </a:r>
            </a:p>
            <a:p>
              <a:pPr algn="ctr"/>
              <a:r>
                <a:rPr lang="en-US" sz="1100" dirty="0"/>
                <a:t>705 E. South Street</a:t>
              </a:r>
            </a:p>
            <a:p>
              <a:pPr algn="ctr"/>
              <a:r>
                <a:rPr lang="en-US" sz="1100" dirty="0"/>
                <a:t>Freeport, IL 61032</a:t>
              </a:r>
            </a:p>
            <a:p>
              <a:pPr algn="ctr"/>
              <a:r>
                <a:rPr lang="en-US" sz="1100" dirty="0"/>
                <a:t>(815) 235-3171</a:t>
              </a:r>
            </a:p>
          </p:txBody>
        </p:sp>
        <p:pic>
          <p:nvPicPr>
            <p:cNvPr id="26" name="Picture 25" descr="Heartland Team - 2009_Page_1_Image_0002.jpg"/>
            <p:cNvPicPr>
              <a:picLocks noChangeAspect="1"/>
            </p:cNvPicPr>
            <p:nvPr/>
          </p:nvPicPr>
          <p:blipFill>
            <a:blip r:embed="rId7" cstate="print"/>
            <a:stretch>
              <a:fillRect/>
            </a:stretch>
          </p:blipFill>
          <p:spPr>
            <a:xfrm>
              <a:off x="1086419" y="3801634"/>
              <a:ext cx="951362" cy="1367774"/>
            </a:xfrm>
            <a:prstGeom prst="roundRect">
              <a:avLst/>
            </a:prstGeom>
          </p:spPr>
        </p:pic>
      </p:grpSp>
      <p:sp>
        <p:nvSpPr>
          <p:cNvPr id="27" name="Rectangle 26"/>
          <p:cNvSpPr/>
          <p:nvPr/>
        </p:nvSpPr>
        <p:spPr>
          <a:xfrm>
            <a:off x="0" y="228600"/>
            <a:ext cx="9144000" cy="461665"/>
          </a:xfrm>
          <a:prstGeom prst="rect">
            <a:avLst/>
          </a:prstGeom>
        </p:spPr>
        <p:txBody>
          <a:bodyPr wrap="square">
            <a:spAutoFit/>
          </a:bodyPr>
          <a:lstStyle/>
          <a:p>
            <a:pPr algn="ctr"/>
            <a:r>
              <a:rPr lang="en-US" b="1" dirty="0"/>
              <a:t>It Takes a Team of Professionals</a:t>
            </a:r>
          </a:p>
        </p:txBody>
      </p:sp>
      <p:grpSp>
        <p:nvGrpSpPr>
          <p:cNvPr id="15" name="Group 14"/>
          <p:cNvGrpSpPr/>
          <p:nvPr/>
        </p:nvGrpSpPr>
        <p:grpSpPr>
          <a:xfrm>
            <a:off x="3657600" y="888355"/>
            <a:ext cx="2514600" cy="2693045"/>
            <a:chOff x="2362200" y="3416808"/>
            <a:chExt cx="2514600" cy="2693045"/>
          </a:xfrm>
        </p:grpSpPr>
        <p:sp>
          <p:nvSpPr>
            <p:cNvPr id="11" name="TextBox 10"/>
            <p:cNvSpPr txBox="1"/>
            <p:nvPr/>
          </p:nvSpPr>
          <p:spPr>
            <a:xfrm>
              <a:off x="2362200" y="3416808"/>
              <a:ext cx="2514600" cy="2693045"/>
            </a:xfrm>
            <a:prstGeom prst="rect">
              <a:avLst/>
            </a:prstGeom>
            <a:noFill/>
          </p:spPr>
          <p:txBody>
            <a:bodyPr wrap="square" rtlCol="0">
              <a:spAutoFit/>
            </a:bodyPr>
            <a:lstStyle/>
            <a:p>
              <a:pPr algn="ctr"/>
              <a:r>
                <a:rPr lang="en-US" sz="1600" b="1" dirty="0"/>
                <a:t>Region 2</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Todd Slock</a:t>
              </a:r>
            </a:p>
            <a:p>
              <a:pPr algn="ctr"/>
              <a:r>
                <a:rPr lang="en-US" sz="1100" i="1" dirty="0"/>
                <a:t>1st Farm Credit Services</a:t>
              </a:r>
            </a:p>
            <a:p>
              <a:pPr algn="ctr"/>
              <a:r>
                <a:rPr lang="en-US" sz="1100" dirty="0"/>
                <a:t>3184 North State Route 23</a:t>
              </a:r>
            </a:p>
            <a:p>
              <a:pPr algn="ctr"/>
              <a:r>
                <a:rPr lang="en-US" sz="1100" dirty="0"/>
                <a:t>Ottawa, IL 61350</a:t>
              </a:r>
            </a:p>
            <a:p>
              <a:pPr algn="ctr"/>
              <a:r>
                <a:rPr lang="en-US" sz="1100" dirty="0"/>
                <a:t>(815) 433-1780</a:t>
              </a:r>
            </a:p>
          </p:txBody>
        </p:sp>
        <p:pic>
          <p:nvPicPr>
            <p:cNvPr id="18" name="Picture 17" descr="Heartland Team - 2009_Page_1_Image_0002.jpg"/>
            <p:cNvPicPr>
              <a:picLocks noChangeAspect="1"/>
            </p:cNvPicPr>
            <p:nvPr/>
          </p:nvPicPr>
          <p:blipFill>
            <a:blip r:embed="rId8" cstate="print"/>
            <a:stretch>
              <a:fillRect/>
            </a:stretch>
          </p:blipFill>
          <p:spPr>
            <a:xfrm>
              <a:off x="3133180" y="3810000"/>
              <a:ext cx="972639" cy="1367774"/>
            </a:xfrm>
            <a:prstGeom prst="roundRect">
              <a:avLst/>
            </a:prstGeom>
          </p:spPr>
        </p:pic>
      </p:grpSp>
      <p:grpSp>
        <p:nvGrpSpPr>
          <p:cNvPr id="17" name="Group 16"/>
          <p:cNvGrpSpPr/>
          <p:nvPr/>
        </p:nvGrpSpPr>
        <p:grpSpPr>
          <a:xfrm>
            <a:off x="76200" y="3555355"/>
            <a:ext cx="2514600" cy="2693045"/>
            <a:chOff x="1371600" y="823326"/>
            <a:chExt cx="2514600" cy="2693045"/>
          </a:xfrm>
        </p:grpSpPr>
        <p:sp>
          <p:nvSpPr>
            <p:cNvPr id="19" name="TextBox 18"/>
            <p:cNvSpPr txBox="1"/>
            <p:nvPr/>
          </p:nvSpPr>
          <p:spPr>
            <a:xfrm>
              <a:off x="1371600" y="823326"/>
              <a:ext cx="2514600" cy="2693045"/>
            </a:xfrm>
            <a:prstGeom prst="rect">
              <a:avLst/>
            </a:prstGeom>
            <a:noFill/>
          </p:spPr>
          <p:txBody>
            <a:bodyPr wrap="square" rtlCol="0">
              <a:spAutoFit/>
            </a:bodyPr>
            <a:lstStyle/>
            <a:p>
              <a:pPr algn="ctr"/>
              <a:r>
                <a:rPr lang="en-US" sz="1600" b="1" dirty="0"/>
                <a:t>Region 3</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Herbert Meyer, ARA</a:t>
              </a:r>
            </a:p>
            <a:p>
              <a:pPr algn="ctr"/>
              <a:r>
                <a:rPr lang="en-US" sz="1100" i="1" dirty="0"/>
                <a:t>1</a:t>
              </a:r>
              <a:r>
                <a:rPr lang="en-US" sz="1100" i="1" baseline="30000" dirty="0"/>
                <a:t>st</a:t>
              </a:r>
              <a:r>
                <a:rPr lang="en-US" sz="1100" i="1" dirty="0"/>
                <a:t> Farm Credit Services</a:t>
              </a:r>
            </a:p>
            <a:p>
              <a:pPr algn="ctr"/>
              <a:r>
                <a:rPr lang="en-US" sz="1100" dirty="0"/>
                <a:t>PO Box 70</a:t>
              </a:r>
            </a:p>
            <a:p>
              <a:pPr algn="ctr"/>
              <a:r>
                <a:rPr lang="en-US" sz="1100" dirty="0"/>
                <a:t>Edwards, IL 61528</a:t>
              </a:r>
            </a:p>
            <a:p>
              <a:pPr algn="ctr"/>
              <a:r>
                <a:rPr lang="en-US" sz="1100" dirty="0"/>
                <a:t>(309) 676-0069</a:t>
              </a:r>
              <a:endParaRPr lang="en-US" sz="1100" b="1" dirty="0"/>
            </a:p>
          </p:txBody>
        </p:sp>
        <p:pic>
          <p:nvPicPr>
            <p:cNvPr id="20" name="Picture 19" descr="Heartland Team - 2009_Page_1_Image_0002.jpg"/>
            <p:cNvPicPr>
              <a:picLocks noChangeAspect="1"/>
            </p:cNvPicPr>
            <p:nvPr/>
          </p:nvPicPr>
          <p:blipFill>
            <a:blip r:embed="rId9" cstate="print"/>
            <a:stretch>
              <a:fillRect/>
            </a:stretch>
          </p:blipFill>
          <p:spPr>
            <a:xfrm>
              <a:off x="2156258" y="1219200"/>
              <a:ext cx="945283" cy="1367774"/>
            </a:xfrm>
            <a:prstGeom prst="roundRect">
              <a:avLst/>
            </a:prstGeom>
          </p:spPr>
        </p:pic>
      </p:grpSp>
      <p:grpSp>
        <p:nvGrpSpPr>
          <p:cNvPr id="21" name="Group 20"/>
          <p:cNvGrpSpPr/>
          <p:nvPr/>
        </p:nvGrpSpPr>
        <p:grpSpPr>
          <a:xfrm>
            <a:off x="1905000" y="3555355"/>
            <a:ext cx="2514600" cy="2693045"/>
            <a:chOff x="304800" y="3414126"/>
            <a:chExt cx="2514600" cy="2693045"/>
          </a:xfrm>
        </p:grpSpPr>
        <p:sp>
          <p:nvSpPr>
            <p:cNvPr id="22" name="TextBox 21"/>
            <p:cNvSpPr txBox="1"/>
            <p:nvPr/>
          </p:nvSpPr>
          <p:spPr>
            <a:xfrm>
              <a:off x="304800" y="3414126"/>
              <a:ext cx="2514600" cy="2693045"/>
            </a:xfrm>
            <a:prstGeom prst="rect">
              <a:avLst/>
            </a:prstGeom>
            <a:noFill/>
          </p:spPr>
          <p:txBody>
            <a:bodyPr wrap="square" rtlCol="0">
              <a:spAutoFit/>
            </a:bodyPr>
            <a:lstStyle/>
            <a:p>
              <a:pPr algn="ctr"/>
              <a:r>
                <a:rPr lang="en-US" sz="1600" b="1" dirty="0"/>
                <a:t>Region 4</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spc="-40" dirty="0"/>
                <a:t>David E. Klein, AFM, ALC</a:t>
              </a:r>
            </a:p>
            <a:p>
              <a:pPr algn="ctr"/>
              <a:r>
                <a:rPr lang="en-US" sz="1100" i="1" dirty="0"/>
                <a:t>Soy Capital Ag Services</a:t>
              </a:r>
            </a:p>
            <a:p>
              <a:pPr algn="ctr"/>
              <a:r>
                <a:rPr lang="en-US" sz="1100" dirty="0"/>
                <a:t>#6 Heartland Dr., Ste. A</a:t>
              </a:r>
            </a:p>
            <a:p>
              <a:pPr algn="ctr"/>
              <a:r>
                <a:rPr lang="en-US" sz="1100" dirty="0"/>
                <a:t>Bloomington, IL 61702</a:t>
              </a:r>
            </a:p>
            <a:p>
              <a:pPr algn="ctr"/>
              <a:r>
                <a:rPr lang="en-US" sz="1100" dirty="0"/>
                <a:t>(309) 665-0961</a:t>
              </a:r>
            </a:p>
          </p:txBody>
        </p:sp>
        <p:pic>
          <p:nvPicPr>
            <p:cNvPr id="23" name="Picture 22" descr="Heartland Team - 2009_Page_1_Image_0002.jpg"/>
            <p:cNvPicPr>
              <a:picLocks noChangeAspect="1"/>
            </p:cNvPicPr>
            <p:nvPr/>
          </p:nvPicPr>
          <p:blipFill>
            <a:blip r:embed="rId10" cstate="print"/>
            <a:stretch>
              <a:fillRect/>
            </a:stretch>
          </p:blipFill>
          <p:spPr>
            <a:xfrm>
              <a:off x="1072741" y="3810000"/>
              <a:ext cx="978718" cy="1367774"/>
            </a:xfrm>
            <a:prstGeom prst="roundRect">
              <a:avLst/>
            </a:prstGeom>
          </p:spPr>
        </p:pic>
      </p:grpSp>
      <p:grpSp>
        <p:nvGrpSpPr>
          <p:cNvPr id="24" name="Group 23"/>
          <p:cNvGrpSpPr/>
          <p:nvPr/>
        </p:nvGrpSpPr>
        <p:grpSpPr>
          <a:xfrm>
            <a:off x="3657600" y="3555355"/>
            <a:ext cx="2514600" cy="2693045"/>
            <a:chOff x="304800" y="3414126"/>
            <a:chExt cx="2514600" cy="2693045"/>
          </a:xfrm>
        </p:grpSpPr>
        <p:sp>
          <p:nvSpPr>
            <p:cNvPr id="28" name="TextBox 27"/>
            <p:cNvSpPr txBox="1"/>
            <p:nvPr/>
          </p:nvSpPr>
          <p:spPr>
            <a:xfrm>
              <a:off x="304800" y="3414126"/>
              <a:ext cx="2514600" cy="2693045"/>
            </a:xfrm>
            <a:prstGeom prst="rect">
              <a:avLst/>
            </a:prstGeom>
            <a:noFill/>
          </p:spPr>
          <p:txBody>
            <a:bodyPr wrap="square" rtlCol="0">
              <a:spAutoFit/>
            </a:bodyPr>
            <a:lstStyle/>
            <a:p>
              <a:pPr algn="ctr"/>
              <a:r>
                <a:rPr lang="en-US" sz="1600" b="1" dirty="0"/>
                <a:t>Region 5</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Mac Boyd, ARA</a:t>
              </a:r>
            </a:p>
            <a:p>
              <a:pPr algn="ctr"/>
              <a:r>
                <a:rPr lang="en-US" sz="1100" i="1" dirty="0"/>
                <a:t>Farmer National Co.</a:t>
              </a:r>
            </a:p>
            <a:p>
              <a:pPr algn="ctr"/>
              <a:r>
                <a:rPr lang="en-US" sz="1100" dirty="0"/>
                <a:t>109 East Main Street</a:t>
              </a:r>
            </a:p>
            <a:p>
              <a:pPr algn="ctr"/>
              <a:r>
                <a:rPr lang="en-US" sz="1100" dirty="0"/>
                <a:t>Arcola, IL 61910</a:t>
              </a:r>
            </a:p>
            <a:p>
              <a:pPr algn="ctr"/>
              <a:r>
                <a:rPr lang="en-US" sz="1100" dirty="0"/>
                <a:t>(217) 268-4434</a:t>
              </a:r>
            </a:p>
          </p:txBody>
        </p:sp>
        <p:pic>
          <p:nvPicPr>
            <p:cNvPr id="29" name="Picture 28" descr="Heartland Team - 2009_Page_1_Image_0002.jpg"/>
            <p:cNvPicPr>
              <a:picLocks noChangeAspect="1"/>
            </p:cNvPicPr>
            <p:nvPr/>
          </p:nvPicPr>
          <p:blipFill>
            <a:blip r:embed="rId11" cstate="print"/>
            <a:stretch>
              <a:fillRect/>
            </a:stretch>
          </p:blipFill>
          <p:spPr>
            <a:xfrm>
              <a:off x="1103136" y="3810000"/>
              <a:ext cx="917928" cy="1367774"/>
            </a:xfrm>
            <a:prstGeom prst="roundRect">
              <a:avLst/>
            </a:prstGeom>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PPT background"/>
          <p:cNvPicPr>
            <a:picLocks noChangeAspect="1" noChangeArrowheads="1"/>
          </p:cNvPicPr>
          <p:nvPr/>
        </p:nvPicPr>
        <p:blipFill>
          <a:blip r:embed="rId3" cstate="print"/>
          <a:srcRect/>
          <a:stretch>
            <a:fillRect/>
          </a:stretch>
        </p:blipFill>
        <p:spPr bwMode="auto">
          <a:xfrm>
            <a:off x="0" y="0"/>
            <a:ext cx="9144000" cy="6864350"/>
          </a:xfrm>
          <a:prstGeom prst="rect">
            <a:avLst/>
          </a:prstGeom>
          <a:noFill/>
          <a:ln w="9525">
            <a:noFill/>
            <a:miter lim="800000"/>
            <a:headEnd/>
            <a:tailEnd/>
          </a:ln>
        </p:spPr>
      </p:pic>
      <p:grpSp>
        <p:nvGrpSpPr>
          <p:cNvPr id="39" name="Group 38"/>
          <p:cNvGrpSpPr/>
          <p:nvPr/>
        </p:nvGrpSpPr>
        <p:grpSpPr>
          <a:xfrm>
            <a:off x="990600" y="838200"/>
            <a:ext cx="2514600" cy="2693045"/>
            <a:chOff x="1371600" y="823326"/>
            <a:chExt cx="2514600" cy="2693045"/>
          </a:xfrm>
        </p:grpSpPr>
        <p:sp>
          <p:nvSpPr>
            <p:cNvPr id="40" name="TextBox 39"/>
            <p:cNvSpPr txBox="1"/>
            <p:nvPr/>
          </p:nvSpPr>
          <p:spPr>
            <a:xfrm>
              <a:off x="1371600" y="823326"/>
              <a:ext cx="2514600" cy="2693045"/>
            </a:xfrm>
            <a:prstGeom prst="rect">
              <a:avLst/>
            </a:prstGeom>
            <a:noFill/>
          </p:spPr>
          <p:txBody>
            <a:bodyPr wrap="square" rtlCol="0">
              <a:spAutoFit/>
            </a:bodyPr>
            <a:lstStyle/>
            <a:p>
              <a:pPr algn="ctr"/>
              <a:r>
                <a:rPr lang="en-US" sz="1600" b="1" dirty="0"/>
                <a:t>Region 6</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Dean G. Kyburz</a:t>
              </a:r>
            </a:p>
            <a:p>
              <a:pPr algn="ctr"/>
              <a:r>
                <a:rPr lang="en-US" sz="1100" i="1" dirty="0"/>
                <a:t>Busey Ag Services</a:t>
              </a:r>
            </a:p>
            <a:p>
              <a:pPr algn="ctr"/>
              <a:r>
                <a:rPr lang="en-US" sz="1100" dirty="0"/>
                <a:t>130 North Main Street</a:t>
              </a:r>
            </a:p>
            <a:p>
              <a:pPr algn="ctr"/>
              <a:r>
                <a:rPr lang="en-US" sz="1100" dirty="0"/>
                <a:t>Decatur, IL 62523</a:t>
              </a:r>
            </a:p>
            <a:p>
              <a:pPr algn="ctr"/>
              <a:r>
                <a:rPr lang="en-US" sz="1100" dirty="0"/>
                <a:t>(217) 425-8290</a:t>
              </a:r>
              <a:r>
                <a:rPr lang="en-US" sz="1100" b="1" dirty="0"/>
                <a:t> </a:t>
              </a:r>
            </a:p>
          </p:txBody>
        </p:sp>
        <p:pic>
          <p:nvPicPr>
            <p:cNvPr id="41" name="Picture 40" descr="Heartland Team - 2009_Page_1_Image_0002.jpg"/>
            <p:cNvPicPr>
              <a:picLocks noChangeAspect="1"/>
            </p:cNvPicPr>
            <p:nvPr/>
          </p:nvPicPr>
          <p:blipFill>
            <a:blip r:embed="rId4" cstate="print"/>
            <a:stretch>
              <a:fillRect/>
            </a:stretch>
          </p:blipFill>
          <p:spPr>
            <a:xfrm>
              <a:off x="2130422" y="1204326"/>
              <a:ext cx="996955" cy="1367774"/>
            </a:xfrm>
            <a:prstGeom prst="roundRect">
              <a:avLst/>
            </a:prstGeom>
          </p:spPr>
        </p:pic>
      </p:grpSp>
      <p:sp>
        <p:nvSpPr>
          <p:cNvPr id="17410" name="Text Box 3"/>
          <p:cNvSpPr txBox="1">
            <a:spLocks noChangeArrowheads="1"/>
          </p:cNvSpPr>
          <p:nvPr/>
        </p:nvSpPr>
        <p:spPr bwMode="auto">
          <a:xfrm>
            <a:off x="3454400" y="3886200"/>
            <a:ext cx="1098550" cy="274638"/>
          </a:xfrm>
          <a:prstGeom prst="rect">
            <a:avLst/>
          </a:prstGeom>
          <a:noFill/>
          <a:ln w="9525">
            <a:noFill/>
            <a:miter lim="800000"/>
            <a:headEnd/>
            <a:tailEnd/>
          </a:ln>
        </p:spPr>
        <p:txBody>
          <a:bodyPr wrap="none">
            <a:spAutoFit/>
          </a:bodyPr>
          <a:lstStyle/>
          <a:p>
            <a:pPr eaLnBrk="0" hangingPunct="0"/>
            <a:r>
              <a:rPr lang="en-US" sz="1200" dirty="0"/>
              <a:t>	</a:t>
            </a:r>
          </a:p>
        </p:txBody>
      </p:sp>
      <p:sp>
        <p:nvSpPr>
          <p:cNvPr id="17412" name="Text Box 5"/>
          <p:cNvSpPr txBox="1">
            <a:spLocks noChangeArrowheads="1"/>
          </p:cNvSpPr>
          <p:nvPr/>
        </p:nvSpPr>
        <p:spPr bwMode="auto">
          <a:xfrm>
            <a:off x="914400" y="2971800"/>
            <a:ext cx="2165350" cy="457200"/>
          </a:xfrm>
          <a:prstGeom prst="rect">
            <a:avLst/>
          </a:prstGeom>
          <a:noFill/>
          <a:ln w="9525">
            <a:noFill/>
            <a:miter lim="800000"/>
            <a:headEnd/>
            <a:tailEnd/>
          </a:ln>
        </p:spPr>
        <p:txBody>
          <a:bodyPr wrap="none">
            <a:spAutoFit/>
          </a:bodyPr>
          <a:lstStyle/>
          <a:p>
            <a:pPr eaLnBrk="0" hangingPunct="0"/>
            <a:r>
              <a:rPr lang="en-US" dirty="0">
                <a:sym typeface="CommonBullets"/>
              </a:rPr>
              <a:t>                          </a:t>
            </a:r>
            <a:endParaRPr lang="en-US" sz="2000" dirty="0"/>
          </a:p>
        </p:txBody>
      </p:sp>
      <p:pic>
        <p:nvPicPr>
          <p:cNvPr id="17413" name="Picture 6" descr="logo"/>
          <p:cNvPicPr>
            <a:picLocks noChangeAspect="1" noChangeArrowheads="1"/>
          </p:cNvPicPr>
          <p:nvPr/>
        </p:nvPicPr>
        <p:blipFill>
          <a:blip r:embed="rId5" cstate="print"/>
          <a:srcRect/>
          <a:stretch>
            <a:fillRect/>
          </a:stretch>
        </p:blipFill>
        <p:spPr bwMode="auto">
          <a:xfrm>
            <a:off x="381000" y="228601"/>
            <a:ext cx="943242" cy="1142999"/>
          </a:xfrm>
          <a:prstGeom prst="rect">
            <a:avLst/>
          </a:prstGeom>
          <a:noFill/>
          <a:ln w="9525">
            <a:noFill/>
            <a:miter lim="800000"/>
            <a:headEnd/>
            <a:tailEnd/>
          </a:ln>
        </p:spPr>
      </p:pic>
      <p:sp>
        <p:nvSpPr>
          <p:cNvPr id="20" name="Rectangle 19"/>
          <p:cNvSpPr/>
          <p:nvPr/>
        </p:nvSpPr>
        <p:spPr>
          <a:xfrm>
            <a:off x="0" y="228600"/>
            <a:ext cx="9144000" cy="461665"/>
          </a:xfrm>
          <a:prstGeom prst="rect">
            <a:avLst/>
          </a:prstGeom>
        </p:spPr>
        <p:txBody>
          <a:bodyPr wrap="square">
            <a:spAutoFit/>
          </a:bodyPr>
          <a:lstStyle/>
          <a:p>
            <a:pPr algn="ctr"/>
            <a:r>
              <a:rPr lang="en-US" b="1" dirty="0"/>
              <a:t>It Takes a Team of Professionals</a:t>
            </a:r>
          </a:p>
        </p:txBody>
      </p:sp>
      <p:pic>
        <p:nvPicPr>
          <p:cNvPr id="19" name="Picture 18" descr="Regional Map.jpg"/>
          <p:cNvPicPr>
            <a:picLocks noChangeAspect="1"/>
          </p:cNvPicPr>
          <p:nvPr/>
        </p:nvPicPr>
        <p:blipFill>
          <a:blip r:embed="rId6" cstate="print">
            <a:clrChange>
              <a:clrFrom>
                <a:srgbClr val="FDFDFD"/>
              </a:clrFrom>
              <a:clrTo>
                <a:srgbClr val="FDFDFD">
                  <a:alpha val="0"/>
                </a:srgbClr>
              </a:clrTo>
            </a:clrChange>
          </a:blip>
          <a:stretch>
            <a:fillRect/>
          </a:stretch>
        </p:blipFill>
        <p:spPr>
          <a:xfrm>
            <a:off x="5715000" y="914400"/>
            <a:ext cx="3286589" cy="4925202"/>
          </a:xfrm>
          <a:prstGeom prst="rect">
            <a:avLst/>
          </a:prstGeom>
        </p:spPr>
      </p:pic>
      <p:grpSp>
        <p:nvGrpSpPr>
          <p:cNvPr id="42" name="Group 41"/>
          <p:cNvGrpSpPr/>
          <p:nvPr/>
        </p:nvGrpSpPr>
        <p:grpSpPr>
          <a:xfrm>
            <a:off x="2971800" y="838200"/>
            <a:ext cx="2514600" cy="2693045"/>
            <a:chOff x="304800" y="3414126"/>
            <a:chExt cx="2514600" cy="2693045"/>
          </a:xfrm>
        </p:grpSpPr>
        <p:sp>
          <p:nvSpPr>
            <p:cNvPr id="43" name="TextBox 42"/>
            <p:cNvSpPr txBox="1"/>
            <p:nvPr/>
          </p:nvSpPr>
          <p:spPr>
            <a:xfrm>
              <a:off x="304800" y="3414126"/>
              <a:ext cx="2514600" cy="2693045"/>
            </a:xfrm>
            <a:prstGeom prst="rect">
              <a:avLst/>
            </a:prstGeom>
            <a:noFill/>
          </p:spPr>
          <p:txBody>
            <a:bodyPr wrap="square" rtlCol="0">
              <a:spAutoFit/>
            </a:bodyPr>
            <a:lstStyle/>
            <a:p>
              <a:pPr algn="ctr"/>
              <a:r>
                <a:rPr lang="en-US" sz="1600" b="1" dirty="0"/>
                <a:t>Region 7</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Thomas Toohill, AFM</a:t>
              </a:r>
            </a:p>
            <a:p>
              <a:pPr algn="ctr"/>
              <a:r>
                <a:rPr lang="en-US" sz="1100" i="1" dirty="0"/>
                <a:t>Soy Capital Ag Services</a:t>
              </a:r>
            </a:p>
            <a:p>
              <a:pPr algn="ctr"/>
              <a:r>
                <a:rPr lang="en-US" sz="1100" dirty="0"/>
                <a:t>3151 Greenhead Drive, Ste. A</a:t>
              </a:r>
            </a:p>
            <a:p>
              <a:pPr algn="ctr"/>
              <a:r>
                <a:rPr lang="en-US" sz="1100" dirty="0"/>
                <a:t>Springfield, IL 62707</a:t>
              </a:r>
            </a:p>
            <a:p>
              <a:pPr algn="ctr"/>
              <a:r>
                <a:rPr lang="en-US" sz="1100" dirty="0"/>
                <a:t>(217) 547-2885</a:t>
              </a:r>
            </a:p>
          </p:txBody>
        </p:sp>
        <p:pic>
          <p:nvPicPr>
            <p:cNvPr id="44" name="Picture 43" descr="Heartland Team - 2009_Page_1_Image_0002.jpg"/>
            <p:cNvPicPr>
              <a:picLocks noChangeAspect="1"/>
            </p:cNvPicPr>
            <p:nvPr/>
          </p:nvPicPr>
          <p:blipFill>
            <a:blip r:embed="rId7" cstate="print"/>
            <a:stretch>
              <a:fillRect/>
            </a:stretch>
          </p:blipFill>
          <p:spPr>
            <a:xfrm>
              <a:off x="1072741" y="3810000"/>
              <a:ext cx="978718" cy="1367774"/>
            </a:xfrm>
            <a:prstGeom prst="roundRect">
              <a:avLst/>
            </a:prstGeom>
          </p:spPr>
        </p:pic>
      </p:grpSp>
      <p:grpSp>
        <p:nvGrpSpPr>
          <p:cNvPr id="45" name="Group 44"/>
          <p:cNvGrpSpPr/>
          <p:nvPr/>
        </p:nvGrpSpPr>
        <p:grpSpPr>
          <a:xfrm>
            <a:off x="76200" y="3540481"/>
            <a:ext cx="2514600" cy="2693045"/>
            <a:chOff x="2362200" y="3414126"/>
            <a:chExt cx="2514600" cy="2693045"/>
          </a:xfrm>
        </p:grpSpPr>
        <p:sp>
          <p:nvSpPr>
            <p:cNvPr id="46" name="TextBox 45"/>
            <p:cNvSpPr txBox="1"/>
            <p:nvPr/>
          </p:nvSpPr>
          <p:spPr>
            <a:xfrm>
              <a:off x="2362200" y="3414126"/>
              <a:ext cx="2514600" cy="2693045"/>
            </a:xfrm>
            <a:prstGeom prst="rect">
              <a:avLst/>
            </a:prstGeom>
            <a:noFill/>
          </p:spPr>
          <p:txBody>
            <a:bodyPr wrap="square" rtlCol="0">
              <a:spAutoFit/>
            </a:bodyPr>
            <a:lstStyle/>
            <a:p>
              <a:pPr algn="ctr"/>
              <a:r>
                <a:rPr lang="en-US" sz="1600" b="1" dirty="0"/>
                <a:t>Region 8</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Dale Kellermann, AFM</a:t>
              </a:r>
            </a:p>
            <a:p>
              <a:pPr algn="ctr"/>
              <a:r>
                <a:rPr lang="en-US" sz="1100" i="1" dirty="0"/>
                <a:t>Hickory Point Bank &amp; Trust</a:t>
              </a:r>
            </a:p>
            <a:p>
              <a:pPr algn="ctr"/>
              <a:r>
                <a:rPr lang="en-US" sz="1100" dirty="0"/>
                <a:t>1400 S. Lincoln Ave., Ste. G</a:t>
              </a:r>
            </a:p>
            <a:p>
              <a:pPr algn="ctr"/>
              <a:r>
                <a:rPr lang="en-US" sz="1100" dirty="0"/>
                <a:t>O’Fallon, IL 62269</a:t>
              </a:r>
            </a:p>
            <a:p>
              <a:pPr algn="ctr"/>
              <a:r>
                <a:rPr lang="en-US" sz="1100" dirty="0"/>
                <a:t>(618) 622-9490</a:t>
              </a:r>
            </a:p>
          </p:txBody>
        </p:sp>
        <p:pic>
          <p:nvPicPr>
            <p:cNvPr id="47" name="Picture 46" descr="Heartland Team - 2009_Page_1_Image_0002.jpg"/>
            <p:cNvPicPr>
              <a:picLocks noChangeAspect="1"/>
            </p:cNvPicPr>
            <p:nvPr/>
          </p:nvPicPr>
          <p:blipFill>
            <a:blip r:embed="rId8" cstate="print"/>
            <a:stretch>
              <a:fillRect/>
            </a:stretch>
          </p:blipFill>
          <p:spPr>
            <a:xfrm>
              <a:off x="3124200" y="3816425"/>
              <a:ext cx="990600" cy="1354924"/>
            </a:xfrm>
            <a:prstGeom prst="roundRect">
              <a:avLst/>
            </a:prstGeom>
          </p:spPr>
        </p:pic>
      </p:grpSp>
      <p:grpSp>
        <p:nvGrpSpPr>
          <p:cNvPr id="48" name="Group 47"/>
          <p:cNvGrpSpPr/>
          <p:nvPr/>
        </p:nvGrpSpPr>
        <p:grpSpPr>
          <a:xfrm>
            <a:off x="2057400" y="3555355"/>
            <a:ext cx="2514600" cy="2693045"/>
            <a:chOff x="1447800" y="826008"/>
            <a:chExt cx="2514600" cy="2693045"/>
          </a:xfrm>
        </p:grpSpPr>
        <p:sp>
          <p:nvSpPr>
            <p:cNvPr id="49" name="TextBox 48"/>
            <p:cNvSpPr txBox="1"/>
            <p:nvPr/>
          </p:nvSpPr>
          <p:spPr>
            <a:xfrm>
              <a:off x="1447800" y="826008"/>
              <a:ext cx="2514600" cy="2693045"/>
            </a:xfrm>
            <a:prstGeom prst="rect">
              <a:avLst/>
            </a:prstGeom>
            <a:noFill/>
          </p:spPr>
          <p:txBody>
            <a:bodyPr wrap="square" rtlCol="0">
              <a:spAutoFit/>
            </a:bodyPr>
            <a:lstStyle/>
            <a:p>
              <a:pPr algn="ctr"/>
              <a:r>
                <a:rPr lang="en-US" sz="1600" b="1" dirty="0"/>
                <a:t>Region 9</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David M. Ragan</a:t>
              </a:r>
            </a:p>
            <a:p>
              <a:pPr algn="ctr"/>
              <a:r>
                <a:rPr lang="en-US" sz="1100" i="1" dirty="0"/>
                <a:t>Farm Credit Services of Illinois</a:t>
              </a:r>
            </a:p>
            <a:p>
              <a:pPr algn="ctr"/>
              <a:r>
                <a:rPr lang="en-US" sz="1100" dirty="0"/>
                <a:t>1506 E. Lafayette Ave.</a:t>
              </a:r>
            </a:p>
            <a:p>
              <a:pPr algn="ctr"/>
              <a:r>
                <a:rPr lang="en-US" sz="1100" dirty="0"/>
                <a:t>Effingham, IL 62401</a:t>
              </a:r>
            </a:p>
            <a:p>
              <a:pPr algn="ctr"/>
              <a:r>
                <a:rPr lang="en-US" sz="1100" dirty="0"/>
                <a:t>(217) 342-6640</a:t>
              </a:r>
              <a:r>
                <a:rPr lang="en-US" sz="1100" b="1" dirty="0"/>
                <a:t> </a:t>
              </a:r>
            </a:p>
          </p:txBody>
        </p:sp>
        <p:pic>
          <p:nvPicPr>
            <p:cNvPr id="50" name="Picture 49" descr="Heartland Team - 2009_Page_1_Image_0002.jpg"/>
            <p:cNvPicPr>
              <a:picLocks noChangeAspect="1"/>
            </p:cNvPicPr>
            <p:nvPr/>
          </p:nvPicPr>
          <p:blipFill>
            <a:blip r:embed="rId9" cstate="print"/>
            <a:stretch>
              <a:fillRect/>
            </a:stretch>
          </p:blipFill>
          <p:spPr>
            <a:xfrm>
              <a:off x="2200543" y="1207008"/>
              <a:ext cx="1009113" cy="1367774"/>
            </a:xfrm>
            <a:prstGeom prst="roundRect">
              <a:avLst/>
            </a:prstGeom>
          </p:spPr>
        </p:pic>
      </p:grpSp>
      <p:grpSp>
        <p:nvGrpSpPr>
          <p:cNvPr id="51" name="Group 50"/>
          <p:cNvGrpSpPr/>
          <p:nvPr/>
        </p:nvGrpSpPr>
        <p:grpSpPr>
          <a:xfrm>
            <a:off x="3962400" y="3555355"/>
            <a:ext cx="2514600" cy="2523768"/>
            <a:chOff x="1447800" y="3631555"/>
            <a:chExt cx="2514600" cy="2523768"/>
          </a:xfrm>
        </p:grpSpPr>
        <p:sp>
          <p:nvSpPr>
            <p:cNvPr id="52" name="TextBox 51"/>
            <p:cNvSpPr txBox="1"/>
            <p:nvPr/>
          </p:nvSpPr>
          <p:spPr>
            <a:xfrm>
              <a:off x="1447800" y="3631555"/>
              <a:ext cx="2514600" cy="2523768"/>
            </a:xfrm>
            <a:prstGeom prst="rect">
              <a:avLst/>
            </a:prstGeom>
            <a:noFill/>
          </p:spPr>
          <p:txBody>
            <a:bodyPr wrap="square" rtlCol="0">
              <a:spAutoFit/>
            </a:bodyPr>
            <a:lstStyle/>
            <a:p>
              <a:pPr algn="ctr"/>
              <a:r>
                <a:rPr lang="en-US" sz="1600" b="1" dirty="0"/>
                <a:t>Region 10</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r>
                <a:rPr lang="en-US" sz="1300" b="1" dirty="0"/>
                <a:t>Phil Eberle</a:t>
              </a:r>
            </a:p>
            <a:p>
              <a:pPr algn="ctr"/>
              <a:r>
                <a:rPr lang="en-US" sz="1100" dirty="0"/>
                <a:t>112 N. Lark Lane</a:t>
              </a:r>
            </a:p>
            <a:p>
              <a:pPr algn="ctr"/>
              <a:r>
                <a:rPr lang="en-US" sz="1100" dirty="0"/>
                <a:t>Carbondale, IL 62901</a:t>
              </a:r>
            </a:p>
            <a:p>
              <a:pPr algn="ctr"/>
              <a:r>
                <a:rPr lang="en-US" sz="1100" dirty="0"/>
                <a:t>(618) 457-0574</a:t>
              </a:r>
            </a:p>
          </p:txBody>
        </p:sp>
        <p:pic>
          <p:nvPicPr>
            <p:cNvPr id="53" name="Picture 52" descr="Heartland Team - 2009_Page_1_Image_0002.jpg"/>
            <p:cNvPicPr>
              <a:picLocks noChangeAspect="1"/>
            </p:cNvPicPr>
            <p:nvPr/>
          </p:nvPicPr>
          <p:blipFill>
            <a:blip r:embed="rId10" cstate="print"/>
            <a:stretch>
              <a:fillRect/>
            </a:stretch>
          </p:blipFill>
          <p:spPr>
            <a:xfrm>
              <a:off x="2154951" y="4016381"/>
              <a:ext cx="1100298" cy="1367774"/>
            </a:xfrm>
            <a:prstGeom prst="roundRect">
              <a:avLst/>
            </a:prstGeom>
          </p:spPr>
        </p:pic>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6350"/>
            <a:ext cx="9144000" cy="6864350"/>
          </a:xfrm>
          <a:prstGeom prst="rect">
            <a:avLst/>
          </a:prstGeom>
          <a:noFill/>
          <a:ln w="9525">
            <a:noFill/>
            <a:miter lim="800000"/>
            <a:headEnd/>
            <a:tailEnd/>
          </a:ln>
        </p:spPr>
      </p:pic>
      <p:pic>
        <p:nvPicPr>
          <p:cNvPr id="3" name="Picture 2"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228600"/>
            <a:ext cx="4169560" cy="6248400"/>
          </a:xfrm>
          <a:prstGeom prst="rect">
            <a:avLst/>
          </a:prstGeom>
        </p:spPr>
      </p:pic>
      <p:sp>
        <p:nvSpPr>
          <p:cNvPr id="5" name="TextBox 4"/>
          <p:cNvSpPr txBox="1"/>
          <p:nvPr/>
        </p:nvSpPr>
        <p:spPr>
          <a:xfrm>
            <a:off x="4343400" y="152400"/>
            <a:ext cx="4419600" cy="523220"/>
          </a:xfrm>
          <a:prstGeom prst="rect">
            <a:avLst/>
          </a:prstGeom>
          <a:noFill/>
        </p:spPr>
        <p:txBody>
          <a:bodyPr wrap="square" rtlCol="0">
            <a:spAutoFit/>
          </a:bodyPr>
          <a:lstStyle/>
          <a:p>
            <a:pPr algn="ctr"/>
            <a:r>
              <a:rPr lang="en-US" sz="2800" b="1" dirty="0"/>
              <a:t>About This </a:t>
            </a:r>
            <a:r>
              <a:rPr lang="en-US" sz="2800" b="1" dirty="0" smtClean="0"/>
              <a:t>2014 </a:t>
            </a:r>
            <a:r>
              <a:rPr lang="en-US" sz="2800" b="1" dirty="0"/>
              <a:t>Booklet:</a:t>
            </a:r>
          </a:p>
        </p:txBody>
      </p:sp>
      <p:graphicFrame>
        <p:nvGraphicFramePr>
          <p:cNvPr id="6" name="Table 5"/>
          <p:cNvGraphicFramePr>
            <a:graphicFrameLocks noGrp="1"/>
          </p:cNvGraphicFramePr>
          <p:nvPr/>
        </p:nvGraphicFramePr>
        <p:xfrm>
          <a:off x="4495800" y="685800"/>
          <a:ext cx="4191000" cy="6136640"/>
        </p:xfrm>
        <a:graphic>
          <a:graphicData uri="http://schemas.openxmlformats.org/drawingml/2006/table">
            <a:tbl>
              <a:tblPr firstRow="1" bandRow="1">
                <a:tableStyleId>{F5AB1C69-6EDB-4FF4-983F-18BD219EF322}</a:tableStyleId>
              </a:tblPr>
              <a:tblGrid>
                <a:gridCol w="261938"/>
                <a:gridCol w="3929062"/>
              </a:tblGrid>
              <a:tr h="613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solidFill>
                            <a:schemeClr val="tx1"/>
                          </a:solidFill>
                        </a:rPr>
                        <a:t>Our </a:t>
                      </a:r>
                      <a:r>
                        <a:rPr lang="en-US" sz="1800" b="1" dirty="0" smtClean="0">
                          <a:solidFill>
                            <a:schemeClr val="tx1"/>
                          </a:solidFill>
                        </a:rPr>
                        <a:t>Second </a:t>
                      </a:r>
                      <a:r>
                        <a:rPr lang="en-US" sz="1800" b="1" dirty="0">
                          <a:solidFill>
                            <a:schemeClr val="tx1"/>
                          </a:solidFill>
                        </a:rPr>
                        <a:t>Full Color</a:t>
                      </a:r>
                      <a:r>
                        <a:rPr lang="en-US" sz="1800" b="1" baseline="0" dirty="0">
                          <a:solidFill>
                            <a:schemeClr val="tx1"/>
                          </a:solidFill>
                        </a:rPr>
                        <a:t> Presentation</a:t>
                      </a:r>
                    </a:p>
                    <a:p>
                      <a:r>
                        <a:rPr lang="en-US" sz="1600" b="0" i="1" baseline="0" dirty="0">
                          <a:solidFill>
                            <a:schemeClr val="tx1"/>
                          </a:solidFill>
                        </a:rPr>
                        <a:t>(Thanks Carroll Merry)</a:t>
                      </a:r>
                      <a:endParaRPr lang="en-US" sz="1600" b="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34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t>Presented by 10 Regions</a:t>
                      </a:r>
                    </a:p>
                    <a:p>
                      <a:endParaRPr lang="en-US" sz="200" b="1" dirty="0"/>
                    </a:p>
                    <a:p>
                      <a:pPr>
                        <a:lnSpc>
                          <a:spcPts val="1900"/>
                        </a:lnSpc>
                        <a:buFontTx/>
                        <a:buChar char="-"/>
                      </a:pPr>
                      <a:r>
                        <a:rPr lang="en-US" sz="1800" dirty="0"/>
                        <a:t>  </a:t>
                      </a:r>
                      <a:r>
                        <a:rPr lang="en-US" sz="1800" i="1" dirty="0"/>
                        <a:t>Farmland</a:t>
                      </a:r>
                      <a:r>
                        <a:rPr lang="en-US" sz="1800" i="1" baseline="0" dirty="0"/>
                        <a:t> Sales Data</a:t>
                      </a:r>
                    </a:p>
                    <a:p>
                      <a:pPr>
                        <a:lnSpc>
                          <a:spcPts val="2000"/>
                        </a:lnSpc>
                        <a:buFontTx/>
                        <a:buNone/>
                      </a:pPr>
                      <a:r>
                        <a:rPr lang="en-US" sz="1800" dirty="0"/>
                        <a:t>     ▪  Excellent</a:t>
                      </a:r>
                      <a:r>
                        <a:rPr lang="en-US" sz="1800" baseline="0" dirty="0"/>
                        <a:t> Productive Tracts</a:t>
                      </a:r>
                    </a:p>
                    <a:p>
                      <a:pPr>
                        <a:lnSpc>
                          <a:spcPts val="2000"/>
                        </a:lnSpc>
                        <a:buFontTx/>
                        <a:buNone/>
                      </a:pPr>
                      <a:r>
                        <a:rPr lang="en-US" sz="1800" dirty="0"/>
                        <a:t>     ▪  Good</a:t>
                      </a:r>
                      <a:r>
                        <a:rPr lang="en-US" sz="1800" baseline="0" dirty="0"/>
                        <a:t> Productive Tracts</a:t>
                      </a:r>
                    </a:p>
                    <a:p>
                      <a:pPr>
                        <a:lnSpc>
                          <a:spcPts val="2000"/>
                        </a:lnSpc>
                        <a:buFontTx/>
                        <a:buNone/>
                      </a:pPr>
                      <a:r>
                        <a:rPr lang="en-US" sz="1800" dirty="0"/>
                        <a:t>     ▪  Average </a:t>
                      </a:r>
                      <a:r>
                        <a:rPr lang="en-US" sz="1800" baseline="0" dirty="0"/>
                        <a:t>Productive Tracts</a:t>
                      </a:r>
                    </a:p>
                    <a:p>
                      <a:pPr>
                        <a:lnSpc>
                          <a:spcPts val="2000"/>
                        </a:lnSpc>
                        <a:buFontTx/>
                        <a:buNone/>
                      </a:pPr>
                      <a:r>
                        <a:rPr lang="en-US" sz="1800" dirty="0"/>
                        <a:t>     ▪  Fair</a:t>
                      </a:r>
                      <a:r>
                        <a:rPr lang="en-US" sz="1800" baseline="0" dirty="0"/>
                        <a:t> Productive Tracts</a:t>
                      </a:r>
                    </a:p>
                    <a:p>
                      <a:pPr>
                        <a:lnSpc>
                          <a:spcPts val="2000"/>
                        </a:lnSpc>
                        <a:buFontTx/>
                        <a:buNone/>
                      </a:pPr>
                      <a:r>
                        <a:rPr lang="en-US" sz="1800" dirty="0"/>
                        <a:t>     ▪  Recreational</a:t>
                      </a:r>
                      <a:r>
                        <a:rPr lang="en-US" sz="1800" baseline="0" dirty="0"/>
                        <a:t> Tracts</a:t>
                      </a:r>
                    </a:p>
                    <a:p>
                      <a:pPr>
                        <a:lnSpc>
                          <a:spcPts val="2000"/>
                        </a:lnSpc>
                        <a:buFontTx/>
                        <a:buNone/>
                      </a:pPr>
                      <a:r>
                        <a:rPr lang="en-US" sz="1800" dirty="0"/>
                        <a:t>     ▪  Transitional</a:t>
                      </a:r>
                      <a:r>
                        <a:rPr lang="en-US" sz="1800" baseline="0" dirty="0"/>
                        <a:t> Tracts</a:t>
                      </a:r>
                      <a:endParaRPr lang="en-US" sz="200" baseline="0" dirty="0"/>
                    </a:p>
                    <a:p>
                      <a:pPr marL="0" marR="0" indent="0" algn="l" defTabSz="914400" rtl="0" eaLnBrk="1" fontAlgn="auto" latinLnBrk="0" hangingPunct="1">
                        <a:lnSpc>
                          <a:spcPts val="1800"/>
                        </a:lnSpc>
                        <a:spcBef>
                          <a:spcPts val="0"/>
                        </a:spcBef>
                        <a:spcAft>
                          <a:spcPts val="0"/>
                        </a:spcAft>
                        <a:buClrTx/>
                        <a:buSzTx/>
                        <a:buFontTx/>
                        <a:buChar char="-"/>
                        <a:tabLst/>
                        <a:defRPr/>
                      </a:pPr>
                      <a:r>
                        <a:rPr lang="en-US" sz="1800" i="1" dirty="0"/>
                        <a:t>Lease Trends &amp; Rental</a:t>
                      </a:r>
                      <a:r>
                        <a:rPr lang="en-US" sz="1800" i="1" baseline="0" dirty="0"/>
                        <a:t> Rates</a:t>
                      </a:r>
                    </a:p>
                    <a:p>
                      <a:pPr>
                        <a:buFontTx/>
                        <a:buChar char="-"/>
                      </a:pPr>
                      <a:endParaRPr lang="en-US" sz="200" i="1"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58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Our</a:t>
                      </a:r>
                      <a:r>
                        <a:rPr lang="en-US" sz="1800" b="1" baseline="0" dirty="0"/>
                        <a:t> Sponsors &amp; Advertisers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baseline="0" dirty="0"/>
                        <a:t>-</a:t>
                      </a:r>
                      <a:r>
                        <a:rPr lang="en-US" sz="1800" b="1" baseline="0" dirty="0"/>
                        <a:t> </a:t>
                      </a:r>
                      <a:r>
                        <a:rPr lang="en-US" sz="1800" b="0" i="1" baseline="0" dirty="0"/>
                        <a:t>A good place to find a professional!</a:t>
                      </a:r>
                      <a:endParaRPr lang="en-US" sz="1800" b="0" i="1" dirty="0"/>
                    </a:p>
                    <a:p>
                      <a:pPr>
                        <a:buFontTx/>
                        <a:buNone/>
                      </a:pPr>
                      <a:endParaRPr lang="en-US" sz="200" i="1"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731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t>
                      </a:r>
                    </a:p>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1" dirty="0"/>
                        <a:t>Special Articles</a:t>
                      </a:r>
                    </a:p>
                    <a:p>
                      <a:pPr>
                        <a:lnSpc>
                          <a:spcPts val="2000"/>
                        </a:lnSpc>
                      </a:pPr>
                      <a:r>
                        <a:rPr lang="en-US" sz="1800" i="1" dirty="0"/>
                        <a:t>-   </a:t>
                      </a:r>
                      <a:r>
                        <a:rPr lang="en-US" sz="1800" i="1" dirty="0" smtClean="0"/>
                        <a:t>Farmland Prices Decline</a:t>
                      </a:r>
                      <a:r>
                        <a:rPr lang="en-US" sz="1800" i="1" baseline="0" dirty="0" smtClean="0"/>
                        <a:t> in 2013</a:t>
                      </a:r>
                      <a:endParaRPr lang="en-US" sz="1800" i="1" baseline="0" dirty="0"/>
                    </a:p>
                    <a:p>
                      <a:pPr>
                        <a:lnSpc>
                          <a:spcPts val="2000"/>
                        </a:lnSpc>
                      </a:pPr>
                      <a:r>
                        <a:rPr lang="en-US" sz="1800" i="1" dirty="0"/>
                        <a:t>-   </a:t>
                      </a:r>
                      <a:r>
                        <a:rPr lang="en-US" sz="1800" i="1" dirty="0" smtClean="0"/>
                        <a:t>Cash Rent Levels Decrease</a:t>
                      </a:r>
                      <a:endParaRPr lang="en-US" sz="1800" i="1" baseline="0" dirty="0"/>
                    </a:p>
                    <a:p>
                      <a:pPr>
                        <a:lnSpc>
                          <a:spcPts val="2000"/>
                        </a:lnSpc>
                        <a:buFontTx/>
                        <a:buChar char="-"/>
                      </a:pPr>
                      <a:r>
                        <a:rPr lang="en-US" sz="1800" i="1" baseline="0" dirty="0" smtClean="0"/>
                        <a:t>   Impacts of Recent Changes in the </a:t>
                      </a:r>
                    </a:p>
                    <a:p>
                      <a:pPr>
                        <a:lnSpc>
                          <a:spcPts val="2000"/>
                        </a:lnSpc>
                        <a:buFontTx/>
                        <a:buNone/>
                      </a:pPr>
                      <a:r>
                        <a:rPr lang="en-US" sz="1800" i="1" baseline="0" dirty="0" smtClean="0"/>
                        <a:t>    Illinois Farmland Assessment Act</a:t>
                      </a:r>
                      <a:endParaRPr lang="en-US" sz="1800" i="1" baseline="0" dirty="0"/>
                    </a:p>
                    <a:p>
                      <a:pPr>
                        <a:lnSpc>
                          <a:spcPts val="2000"/>
                        </a:lnSpc>
                        <a:buFontTx/>
                        <a:buChar char="-"/>
                      </a:pPr>
                      <a:r>
                        <a:rPr lang="en-US" sz="1800" i="1" baseline="0" dirty="0"/>
                        <a:t>  </a:t>
                      </a:r>
                      <a:r>
                        <a:rPr lang="en-US" sz="1800" i="1" baseline="0" dirty="0" smtClean="0"/>
                        <a:t>Potential Impact of Alternative RFS </a:t>
                      </a:r>
                    </a:p>
                    <a:p>
                      <a:pPr>
                        <a:lnSpc>
                          <a:spcPts val="2000"/>
                        </a:lnSpc>
                        <a:buFontTx/>
                        <a:buNone/>
                      </a:pPr>
                      <a:r>
                        <a:rPr lang="en-US" sz="1800" i="1" baseline="0" dirty="0" smtClean="0"/>
                        <a:t>   Outcomes on Biofuel and Grain</a:t>
                      </a:r>
                    </a:p>
                    <a:p>
                      <a:pPr>
                        <a:lnSpc>
                          <a:spcPts val="2000"/>
                        </a:lnSpc>
                        <a:buFontTx/>
                        <a:buNone/>
                      </a:pPr>
                      <a:r>
                        <a:rPr lang="en-US" sz="1800" i="1" baseline="0" dirty="0" smtClean="0"/>
                        <a:t>   Markets</a:t>
                      </a:r>
                      <a:endParaRPr lang="en-US" sz="1800" i="1" baseline="0" dirty="0"/>
                    </a:p>
                    <a:p>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pic>
        <p:nvPicPr>
          <p:cNvPr id="5" name="Picture 4" descr="optimal-pi.jpg"/>
          <p:cNvPicPr>
            <a:picLocks noChangeAspect="1"/>
          </p:cNvPicPr>
          <p:nvPr/>
        </p:nvPicPr>
        <p:blipFill>
          <a:blip r:embed="rId3" cstate="print">
            <a:clrChange>
              <a:clrFrom>
                <a:srgbClr val="FDFDFD"/>
              </a:clrFrom>
              <a:clrTo>
                <a:srgbClr val="FDFDFD">
                  <a:alpha val="0"/>
                </a:srgbClr>
              </a:clrTo>
            </a:clrChange>
          </a:blip>
          <a:srcRect l="9233" t="3333" r="5673" b="2222"/>
          <a:stretch>
            <a:fillRect/>
          </a:stretch>
        </p:blipFill>
        <p:spPr>
          <a:xfrm>
            <a:off x="76201" y="381000"/>
            <a:ext cx="4232861" cy="6079780"/>
          </a:xfrm>
          <a:prstGeom prst="rect">
            <a:avLst/>
          </a:prstGeom>
        </p:spPr>
      </p:pic>
      <p:pic>
        <p:nvPicPr>
          <p:cNvPr id="4" name="Picture 6" descr="logo"/>
          <p:cNvPicPr>
            <a:picLocks noChangeAspect="1" noChangeArrowheads="1"/>
          </p:cNvPicPr>
          <p:nvPr/>
        </p:nvPicPr>
        <p:blipFill>
          <a:blip r:embed="rId4" cstate="print"/>
          <a:srcRect/>
          <a:stretch>
            <a:fillRect/>
          </a:stretch>
        </p:blipFill>
        <p:spPr bwMode="auto">
          <a:xfrm>
            <a:off x="7848600" y="5352814"/>
            <a:ext cx="1116366" cy="1352786"/>
          </a:xfrm>
          <a:prstGeom prst="rect">
            <a:avLst/>
          </a:prstGeom>
          <a:noFill/>
          <a:ln w="9525">
            <a:noFill/>
            <a:miter lim="800000"/>
            <a:headEnd/>
            <a:tailEnd/>
          </a:ln>
        </p:spPr>
      </p:pic>
      <p:sp>
        <p:nvSpPr>
          <p:cNvPr id="6" name="TextBox 5"/>
          <p:cNvSpPr txBox="1"/>
          <p:nvPr/>
        </p:nvSpPr>
        <p:spPr>
          <a:xfrm>
            <a:off x="4267200" y="533400"/>
            <a:ext cx="4724400" cy="1569660"/>
          </a:xfrm>
          <a:prstGeom prst="rect">
            <a:avLst/>
          </a:prstGeom>
          <a:noFill/>
        </p:spPr>
        <p:txBody>
          <a:bodyPr wrap="square" rtlCol="0">
            <a:spAutoFit/>
          </a:bodyPr>
          <a:lstStyle/>
          <a:p>
            <a:pPr algn="ctr"/>
            <a:r>
              <a:rPr lang="en-US" sz="3200" b="1" dirty="0" smtClean="0"/>
              <a:t>2014 </a:t>
            </a:r>
            <a:endParaRPr lang="en-US" sz="3200" b="1" dirty="0"/>
          </a:p>
          <a:p>
            <a:pPr algn="ctr"/>
            <a:r>
              <a:rPr lang="en-US" sz="3200" b="1" dirty="0"/>
              <a:t>Illinois Farmland Values </a:t>
            </a:r>
          </a:p>
          <a:p>
            <a:pPr algn="ctr"/>
            <a:r>
              <a:rPr lang="en-US" sz="3200" b="1" dirty="0"/>
              <a:t>&amp; Lease Trends</a:t>
            </a:r>
          </a:p>
        </p:txBody>
      </p:sp>
      <p:graphicFrame>
        <p:nvGraphicFramePr>
          <p:cNvPr id="7" name="Table 6"/>
          <p:cNvGraphicFramePr>
            <a:graphicFrameLocks noGrp="1"/>
          </p:cNvGraphicFramePr>
          <p:nvPr/>
        </p:nvGraphicFramePr>
        <p:xfrm>
          <a:off x="4572000" y="2301240"/>
          <a:ext cx="4267200" cy="792480"/>
        </p:xfrm>
        <a:graphic>
          <a:graphicData uri="http://schemas.openxmlformats.org/drawingml/2006/table">
            <a:tbl>
              <a:tblPr firstRow="1" bandRow="1">
                <a:tableStyleId>{F5AB1C69-6EDB-4FF4-983F-18BD219EF322}</a:tableStyleId>
              </a:tblPr>
              <a:tblGrid>
                <a:gridCol w="4267200"/>
              </a:tblGrid>
              <a:tr h="468923">
                <a:tc>
                  <a:txBody>
                    <a:bodyPr/>
                    <a:lstStyle/>
                    <a:p>
                      <a:r>
                        <a:rPr lang="en-US" sz="1800" b="1" dirty="0">
                          <a:solidFill>
                            <a:schemeClr val="tx1"/>
                          </a:solidFill>
                        </a:rPr>
                        <a:t>Understanding</a:t>
                      </a:r>
                      <a:r>
                        <a:rPr lang="en-US" sz="1800" b="1" baseline="0" dirty="0">
                          <a:solidFill>
                            <a:schemeClr val="tx1"/>
                          </a:solidFill>
                        </a:rPr>
                        <a:t> Our Farmland Categories</a:t>
                      </a:r>
                    </a:p>
                    <a:p>
                      <a:pPr algn="just"/>
                      <a:r>
                        <a:rPr lang="en-US" sz="1400" b="0" i="1" baseline="0" dirty="0">
                          <a:solidFill>
                            <a:schemeClr val="tx1"/>
                          </a:solidFill>
                        </a:rPr>
                        <a:t>Using the Productivity Index from the University of Illinois (Bulletin 811).</a:t>
                      </a:r>
                      <a:endParaRPr lang="en-US" sz="1400" b="0" i="1" dirty="0">
                        <a:solidFill>
                          <a:schemeClr val="tx1"/>
                        </a:solidFill>
                      </a:endParaRPr>
                    </a:p>
                  </a:txBody>
                  <a:tcPr>
                    <a:noFill/>
                  </a:tcPr>
                </a:tc>
              </a:tr>
            </a:tbl>
          </a:graphicData>
        </a:graphic>
      </p:graphicFrame>
      <p:graphicFrame>
        <p:nvGraphicFramePr>
          <p:cNvPr id="9" name="Table 8"/>
          <p:cNvGraphicFramePr>
            <a:graphicFrameLocks noGrp="1"/>
          </p:cNvGraphicFramePr>
          <p:nvPr/>
        </p:nvGraphicFramePr>
        <p:xfrm>
          <a:off x="4572000" y="3393440"/>
          <a:ext cx="4343400" cy="1483360"/>
        </p:xfrm>
        <a:graphic>
          <a:graphicData uri="http://schemas.openxmlformats.org/drawingml/2006/table">
            <a:tbl>
              <a:tblPr firstRow="1" bandRow="1">
                <a:tableStyleId>{5C22544A-7EE6-4342-B048-85BDC9FD1C3A}</a:tableStyleId>
              </a:tblPr>
              <a:tblGrid>
                <a:gridCol w="2654300"/>
                <a:gridCol w="1689100"/>
              </a:tblGrid>
              <a:tr h="370840">
                <a:tc>
                  <a:txBody>
                    <a:bodyPr/>
                    <a:lstStyle/>
                    <a:p>
                      <a:pPr algn="r"/>
                      <a:r>
                        <a:rPr lang="en-US" sz="1800" dirty="0">
                          <a:solidFill>
                            <a:schemeClr val="tx1"/>
                          </a:solidFill>
                        </a:rPr>
                        <a:t>Excellent Productivity – </a:t>
                      </a:r>
                      <a:endParaRPr 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dirty="0">
                          <a:solidFill>
                            <a:schemeClr val="tx1"/>
                          </a:solidFill>
                        </a:rPr>
                        <a:t>147 to 133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r"/>
                      <a:r>
                        <a:rPr lang="en-US" sz="1800" b="1" dirty="0"/>
                        <a:t>Good Productivity – </a:t>
                      </a:r>
                      <a:endParaRPr lang="en-US"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1" dirty="0">
                          <a:solidFill>
                            <a:schemeClr val="tx1"/>
                          </a:solidFill>
                        </a:rPr>
                        <a:t>132</a:t>
                      </a:r>
                      <a:r>
                        <a:rPr lang="en-US" b="1" baseline="0" dirty="0">
                          <a:solidFill>
                            <a:schemeClr val="tx1"/>
                          </a:solidFill>
                        </a:rPr>
                        <a:t> to 117</a:t>
                      </a:r>
                      <a:endParaRPr lang="en-US" b="1"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r"/>
                      <a:r>
                        <a:rPr lang="en-US" sz="1800" b="1" dirty="0"/>
                        <a:t>Average Productivity</a:t>
                      </a:r>
                      <a:r>
                        <a:rPr lang="en-US" sz="1800" b="1" baseline="0" dirty="0"/>
                        <a:t> – </a:t>
                      </a:r>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solidFill>
                            <a:schemeClr val="tx1"/>
                          </a:solidFill>
                        </a:rPr>
                        <a:t>116 to 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r"/>
                      <a:r>
                        <a:rPr lang="en-US" sz="1800" b="1" baseline="0" dirty="0"/>
                        <a:t>Fair Productivity – </a:t>
                      </a:r>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dirty="0">
                          <a:solidFill>
                            <a:schemeClr val="tx1"/>
                          </a:solidFill>
                        </a:rPr>
                        <a:t>Less</a:t>
                      </a:r>
                      <a:r>
                        <a:rPr lang="en-US" b="1" baseline="0" dirty="0">
                          <a:solidFill>
                            <a:schemeClr val="tx1"/>
                          </a:solidFill>
                        </a:rPr>
                        <a:t> than 100</a:t>
                      </a:r>
                      <a:endParaRPr lang="en-US"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PPT background"/>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
        <p:nvSpPr>
          <p:cNvPr id="6" name="TextBox 5"/>
          <p:cNvSpPr txBox="1"/>
          <p:nvPr/>
        </p:nvSpPr>
        <p:spPr>
          <a:xfrm>
            <a:off x="3124200" y="533400"/>
            <a:ext cx="4724400" cy="584775"/>
          </a:xfrm>
          <a:prstGeom prst="rect">
            <a:avLst/>
          </a:prstGeom>
          <a:noFill/>
        </p:spPr>
        <p:txBody>
          <a:bodyPr wrap="square" rtlCol="0">
            <a:spAutoFit/>
          </a:bodyPr>
          <a:lstStyle/>
          <a:p>
            <a:pPr algn="ctr"/>
            <a:r>
              <a:rPr lang="en-US" sz="3200" b="1" dirty="0"/>
              <a:t>A </a:t>
            </a:r>
            <a:r>
              <a:rPr lang="en-US" sz="3200" b="1" dirty="0" smtClean="0"/>
              <a:t>Special </a:t>
            </a:r>
            <a:r>
              <a:rPr lang="en-US" sz="3200" b="1" dirty="0"/>
              <a:t>Report Feature</a:t>
            </a:r>
          </a:p>
        </p:txBody>
      </p:sp>
      <p:graphicFrame>
        <p:nvGraphicFramePr>
          <p:cNvPr id="7" name="Table 6"/>
          <p:cNvGraphicFramePr>
            <a:graphicFrameLocks noGrp="1"/>
          </p:cNvGraphicFramePr>
          <p:nvPr/>
        </p:nvGraphicFramePr>
        <p:xfrm>
          <a:off x="2819400" y="1219200"/>
          <a:ext cx="5715000" cy="640080"/>
        </p:xfrm>
        <a:graphic>
          <a:graphicData uri="http://schemas.openxmlformats.org/drawingml/2006/table">
            <a:tbl>
              <a:tblPr firstRow="1" bandRow="1">
                <a:tableStyleId>{F5AB1C69-6EDB-4FF4-983F-18BD219EF322}</a:tableStyleId>
              </a:tblPr>
              <a:tblGrid>
                <a:gridCol w="5715000"/>
              </a:tblGrid>
              <a:tr h="468923">
                <a:tc>
                  <a:txBody>
                    <a:bodyPr/>
                    <a:lstStyle/>
                    <a:p>
                      <a:pPr algn="just"/>
                      <a:r>
                        <a:rPr lang="en-US" sz="1800" b="0" i="0" dirty="0">
                          <a:solidFill>
                            <a:schemeClr val="tx1"/>
                          </a:solidFill>
                        </a:rPr>
                        <a:t>We have added a chart that tracks the value of each category of land over time.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8" name="Picture 7" descr="Regional Map.jpg"/>
          <p:cNvPicPr>
            <a:picLocks noChangeAspect="1"/>
          </p:cNvPicPr>
          <p:nvPr/>
        </p:nvPicPr>
        <p:blipFill>
          <a:blip r:embed="rId3" cstate="print">
            <a:clrChange>
              <a:clrFrom>
                <a:srgbClr val="FDFDFD"/>
              </a:clrFrom>
              <a:clrTo>
                <a:srgbClr val="FDFDFD">
                  <a:alpha val="0"/>
                </a:srgbClr>
              </a:clrTo>
            </a:clrChange>
          </a:blip>
          <a:stretch>
            <a:fillRect/>
          </a:stretch>
        </p:blipFill>
        <p:spPr>
          <a:xfrm>
            <a:off x="609600" y="304800"/>
            <a:ext cx="1271207" cy="1905000"/>
          </a:xfrm>
          <a:prstGeom prst="rect">
            <a:avLst/>
          </a:prstGeom>
        </p:spPr>
      </p:pic>
      <p:graphicFrame>
        <p:nvGraphicFramePr>
          <p:cNvPr id="11" name="Table 10"/>
          <p:cNvGraphicFramePr>
            <a:graphicFrameLocks noGrp="1"/>
          </p:cNvGraphicFramePr>
          <p:nvPr/>
        </p:nvGraphicFramePr>
        <p:xfrm>
          <a:off x="457200" y="4191000"/>
          <a:ext cx="2057400" cy="1325880"/>
        </p:xfrm>
        <a:graphic>
          <a:graphicData uri="http://schemas.openxmlformats.org/drawingml/2006/table">
            <a:tbl>
              <a:tblPr firstRow="1" bandRow="1">
                <a:tableStyleId>{F5AB1C69-6EDB-4FF4-983F-18BD219EF322}</a:tableStyleId>
              </a:tblPr>
              <a:tblGrid>
                <a:gridCol w="2057400"/>
              </a:tblGrid>
              <a:tr h="370840">
                <a:tc>
                  <a:txBody>
                    <a:bodyPr/>
                    <a:lstStyle/>
                    <a:p>
                      <a:pPr algn="ctr"/>
                      <a:r>
                        <a:rPr lang="en-US" sz="1300" b="1" i="1" dirty="0">
                          <a:solidFill>
                            <a:schemeClr val="tx1"/>
                          </a:solidFill>
                        </a:rPr>
                        <a:t>Regional Data Group</a:t>
                      </a:r>
                    </a:p>
                    <a:p>
                      <a:pPr algn="ctr"/>
                      <a:r>
                        <a:rPr lang="en-US" sz="1300" b="1" dirty="0">
                          <a:solidFill>
                            <a:schemeClr val="tx1"/>
                          </a:solidFill>
                        </a:rPr>
                        <a:t>Bruce Sherrick, Ph.D.</a:t>
                      </a:r>
                    </a:p>
                    <a:p>
                      <a:pPr algn="ctr"/>
                      <a:r>
                        <a:rPr lang="en-US" sz="1100" b="0" i="1" dirty="0">
                          <a:solidFill>
                            <a:schemeClr val="tx1"/>
                          </a:solidFill>
                        </a:rPr>
                        <a:t>University of Illinois</a:t>
                      </a:r>
                    </a:p>
                    <a:p>
                      <a:pPr algn="ctr"/>
                      <a:r>
                        <a:rPr lang="en-US" sz="1100" b="0" i="1" dirty="0">
                          <a:solidFill>
                            <a:schemeClr val="tx1"/>
                          </a:solidFill>
                        </a:rPr>
                        <a:t>College of ACES</a:t>
                      </a:r>
                    </a:p>
                    <a:p>
                      <a:pPr algn="ctr"/>
                      <a:r>
                        <a:rPr lang="en-US" sz="1100" b="0" dirty="0">
                          <a:solidFill>
                            <a:schemeClr val="tx1"/>
                          </a:solidFill>
                        </a:rPr>
                        <a:t>1301 W. Gregory Drive</a:t>
                      </a:r>
                    </a:p>
                    <a:p>
                      <a:pPr algn="ctr"/>
                      <a:r>
                        <a:rPr lang="en-US" sz="1100" b="0" dirty="0">
                          <a:solidFill>
                            <a:schemeClr val="tx1"/>
                          </a:solidFill>
                        </a:rPr>
                        <a:t>Urbana,</a:t>
                      </a:r>
                      <a:r>
                        <a:rPr lang="en-US" sz="1100" b="0" baseline="0" dirty="0">
                          <a:solidFill>
                            <a:schemeClr val="tx1"/>
                          </a:solidFill>
                        </a:rPr>
                        <a:t> </a:t>
                      </a:r>
                      <a:r>
                        <a:rPr lang="en-US" sz="1100" b="0" dirty="0">
                          <a:solidFill>
                            <a:schemeClr val="tx1"/>
                          </a:solidFill>
                        </a:rPr>
                        <a:t>IL 61801</a:t>
                      </a:r>
                    </a:p>
                    <a:p>
                      <a:pPr algn="ctr"/>
                      <a:r>
                        <a:rPr lang="en-US" sz="1100" b="0" dirty="0">
                          <a:solidFill>
                            <a:schemeClr val="tx1"/>
                          </a:solidFill>
                        </a:rPr>
                        <a:t>(217) 244-2637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12" name="Table 11"/>
          <p:cNvGraphicFramePr>
            <a:graphicFrameLocks noGrp="1"/>
          </p:cNvGraphicFramePr>
          <p:nvPr/>
        </p:nvGraphicFramePr>
        <p:xfrm>
          <a:off x="5181600" y="5562600"/>
          <a:ext cx="2743200" cy="468923"/>
        </p:xfrm>
        <a:graphic>
          <a:graphicData uri="http://schemas.openxmlformats.org/drawingml/2006/table">
            <a:tbl>
              <a:tblPr firstRow="1" bandRow="1">
                <a:tableStyleId>{F5AB1C69-6EDB-4FF4-983F-18BD219EF322}</a:tableStyleId>
              </a:tblPr>
              <a:tblGrid>
                <a:gridCol w="2743200"/>
              </a:tblGrid>
              <a:tr h="468923">
                <a:tc>
                  <a:txBody>
                    <a:bodyPr/>
                    <a:lstStyle/>
                    <a:p>
                      <a:pPr algn="just"/>
                      <a:r>
                        <a:rPr lang="en-US" sz="1800" b="0" i="0" dirty="0">
                          <a:solidFill>
                            <a:schemeClr val="tx1"/>
                          </a:solidFill>
                        </a:rPr>
                        <a:t>Thanks - - Dr. Sherrick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4" cstate="print"/>
          <a:srcRect/>
          <a:stretch>
            <a:fillRect/>
          </a:stretch>
        </p:blipFill>
        <p:spPr bwMode="auto">
          <a:xfrm>
            <a:off x="3505200" y="2438400"/>
            <a:ext cx="4605338" cy="2758072"/>
          </a:xfrm>
          <a:prstGeom prst="rect">
            <a:avLst/>
          </a:prstGeom>
          <a:noFill/>
          <a:ln w="9525">
            <a:noFill/>
            <a:miter lim="800000"/>
            <a:headEnd/>
            <a:tailEnd/>
          </a:ln>
        </p:spPr>
      </p:pic>
      <p:graphicFrame>
        <p:nvGraphicFramePr>
          <p:cNvPr id="13" name="Table 12"/>
          <p:cNvGraphicFramePr>
            <a:graphicFrameLocks noGrp="1"/>
          </p:cNvGraphicFramePr>
          <p:nvPr/>
        </p:nvGraphicFramePr>
        <p:xfrm>
          <a:off x="3352800" y="2057400"/>
          <a:ext cx="4267200" cy="320040"/>
        </p:xfrm>
        <a:graphic>
          <a:graphicData uri="http://schemas.openxmlformats.org/drawingml/2006/table">
            <a:tbl>
              <a:tblPr firstRow="1" bandRow="1">
                <a:tableStyleId>{F5AB1C69-6EDB-4FF4-983F-18BD219EF322}</a:tableStyleId>
              </a:tblPr>
              <a:tblGrid>
                <a:gridCol w="4267200"/>
              </a:tblGrid>
              <a:tr h="304800">
                <a:tc>
                  <a:txBody>
                    <a:bodyPr/>
                    <a:lstStyle/>
                    <a:p>
                      <a:pPr algn="just"/>
                      <a:r>
                        <a:rPr lang="en-US" sz="1500" b="0" i="0" dirty="0">
                          <a:solidFill>
                            <a:schemeClr val="tx1"/>
                          </a:solidFill>
                        </a:rPr>
                        <a:t>Region 6 Land Values Summary Chart: 2001-2012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pic>
        <p:nvPicPr>
          <p:cNvPr id="10" name="Picture 9" descr="Heartland Team - 2009_Page_1_Image_0002.jpg"/>
          <p:cNvPicPr>
            <a:picLocks noChangeAspect="1"/>
          </p:cNvPicPr>
          <p:nvPr/>
        </p:nvPicPr>
        <p:blipFill>
          <a:blip r:embed="rId5" cstate="print"/>
          <a:stretch>
            <a:fillRect/>
          </a:stretch>
        </p:blipFill>
        <p:spPr>
          <a:xfrm>
            <a:off x="990600" y="2667001"/>
            <a:ext cx="957441" cy="1367772"/>
          </a:xfrm>
          <a:prstGeom prst="roundRect">
            <a:avLst/>
          </a:prstGeom>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506&quot;/&gt;&lt;/object&gt;&lt;object type=&quot;3&quot; unique_id=&quot;10005&quot;&gt;&lt;property id=&quot;20148&quot; value=&quot;5&quot;/&gt;&lt;property id=&quot;20300&quot; value=&quot;Slide 2&quot;/&gt;&lt;property id=&quot;20307&quot; value=&quot;531&quot;/&gt;&lt;/object&gt;&lt;object type=&quot;3&quot; unique_id=&quot;10006&quot;&gt;&lt;property id=&quot;20148&quot; value=&quot;5&quot;/&gt;&lt;property id=&quot;20300&quot; value=&quot;Slide 3&quot;/&gt;&lt;property id=&quot;20307&quot; value=&quot;532&quot;/&gt;&lt;/object&gt;&lt;object type=&quot;3&quot; unique_id=&quot;10007&quot;&gt;&lt;property id=&quot;20148&quot; value=&quot;5&quot;/&gt;&lt;property id=&quot;20300&quot; value=&quot;Slide 4&quot;/&gt;&lt;property id=&quot;20307&quot; value=&quot;576&quot;/&gt;&lt;/object&gt;&lt;object type=&quot;3&quot; unique_id=&quot;10008&quot;&gt;&lt;property id=&quot;20148&quot; value=&quot;5&quot;/&gt;&lt;property id=&quot;20300&quot; value=&quot;Slide 5&quot;/&gt;&lt;property id=&quot;20307&quot; value=&quot;577&quot;/&gt;&lt;/object&gt;&lt;object type=&quot;3&quot; unique_id=&quot;10009&quot;&gt;&lt;property id=&quot;20148&quot; value=&quot;5&quot;/&gt;&lt;property id=&quot;20300&quot; value=&quot;Slide 6&quot;/&gt;&lt;property id=&quot;20307&quot; value=&quot;578&quot;/&gt;&lt;/object&gt;&lt;object type=&quot;3&quot; unique_id=&quot;10010&quot;&gt;&lt;property id=&quot;20148&quot; value=&quot;5&quot;/&gt;&lt;property id=&quot;20300&quot; value=&quot;Slide 7&quot;/&gt;&lt;property id=&quot;20307&quot; value=&quot;575&quot;/&gt;&lt;/object&gt;&lt;object type=&quot;3&quot; unique_id=&quot;10011&quot;&gt;&lt;property id=&quot;20148&quot; value=&quot;5&quot;/&gt;&lt;property id=&quot;20300&quot; value=&quot;Slide 8&quot;/&gt;&lt;property id=&quot;20307&quot; value=&quot;505&quot;/&gt;&lt;/object&gt;&lt;object type=&quot;3&quot; unique_id=&quot;10012&quot;&gt;&lt;property id=&quot;20148&quot; value=&quot;5&quot;/&gt;&lt;property id=&quot;20300&quot; value=&quot;Slide 9&quot;/&gt;&lt;property id=&quot;20307&quot; value=&quot;588&quot;/&gt;&lt;/object&gt;&lt;object type=&quot;3&quot; unique_id=&quot;10013&quot;&gt;&lt;property id=&quot;20148&quot; value=&quot;5&quot;/&gt;&lt;property id=&quot;20300&quot; value=&quot;Slide 10&quot;/&gt;&lt;property id=&quot;20307&quot; value=&quot;587&quot;/&gt;&lt;/object&gt;&lt;object type=&quot;3&quot; unique_id=&quot;10014&quot;&gt;&lt;property id=&quot;20148&quot; value=&quot;5&quot;/&gt;&lt;property id=&quot;20300&quot; value=&quot;Slide 11&quot;/&gt;&lt;property id=&quot;20307&quot; value=&quot;584&quot;/&gt;&lt;/object&gt;&lt;object type=&quot;3&quot; unique_id=&quot;10015&quot;&gt;&lt;property id=&quot;20148&quot; value=&quot;5&quot;/&gt;&lt;property id=&quot;20300&quot; value=&quot;Slide 12&quot;/&gt;&lt;property id=&quot;20307&quot; value=&quot;586&quot;/&gt;&lt;/object&gt;&lt;object type=&quot;3&quot; unique_id=&quot;10016&quot;&gt;&lt;property id=&quot;20148&quot; value=&quot;5&quot;/&gt;&lt;property id=&quot;20300&quot; value=&quot;Slide 13&quot;/&gt;&lt;property id=&quot;20307&quot; value=&quot;585&quot;/&gt;&lt;/object&gt;&lt;object type=&quot;3&quot; unique_id=&quot;10017&quot;&gt;&lt;property id=&quot;20148&quot; value=&quot;5&quot;/&gt;&lt;property id=&quot;20300&quot; value=&quot;Slide 14&quot;/&gt;&lt;property id=&quot;20307&quot; value=&quot;581&quot;/&gt;&lt;/object&gt;&lt;object type=&quot;3&quot; unique_id=&quot;10018&quot;&gt;&lt;property id=&quot;20148&quot; value=&quot;5&quot;/&gt;&lt;property id=&quot;20300&quot; value=&quot;Slide 15&quot;/&gt;&lt;property id=&quot;20307&quot; value=&quot;582&quot;/&gt;&lt;/object&gt;&lt;object type=&quot;3&quot; unique_id=&quot;10019&quot;&gt;&lt;property id=&quot;20148&quot; value=&quot;5&quot;/&gt;&lt;property id=&quot;20300&quot; value=&quot;Slide 16&quot;/&gt;&lt;property id=&quot;20307&quot; value=&quot;583&quot;/&gt;&lt;/object&gt;&lt;object type=&quot;3&quot; unique_id=&quot;10020&quot;&gt;&lt;property id=&quot;20148&quot; value=&quot;5&quot;/&gt;&lt;property id=&quot;20300&quot; value=&quot;Slide 17&quot;/&gt;&lt;property id=&quot;20307&quot; value=&quot;608&quot;/&gt;&lt;/object&gt;&lt;object type=&quot;3&quot; unique_id=&quot;10021&quot;&gt;&lt;property id=&quot;20148&quot; value=&quot;5&quot;/&gt;&lt;property id=&quot;20300&quot; value=&quot;Slide 18&quot;/&gt;&lt;property id=&quot;20307&quot; value=&quot;540&quot;/&gt;&lt;/object&gt;&lt;object type=&quot;3&quot; unique_id=&quot;10022&quot;&gt;&lt;property id=&quot;20148&quot; value=&quot;5&quot;/&gt;&lt;property id=&quot;20300&quot; value=&quot;Slide 19&quot;/&gt;&lt;property id=&quot;20307&quot; value=&quot;529&quot;/&gt;&lt;/object&gt;&lt;object type=&quot;3&quot; unique_id=&quot;10023&quot;&gt;&lt;property id=&quot;20148&quot; value=&quot;5&quot;/&gt;&lt;property id=&quot;20300&quot; value=&quot;Slide 20&quot;/&gt;&lt;property id=&quot;20307&quot; value=&quot;570&quot;/&gt;&lt;/object&gt;&lt;object type=&quot;3&quot; unique_id=&quot;10024&quot;&gt;&lt;property id=&quot;20148&quot; value=&quot;5&quot;/&gt;&lt;property id=&quot;20300&quot; value=&quot;Slide 21&quot;/&gt;&lt;property id=&quot;20307&quot; value=&quot;541&quot;/&gt;&lt;/object&gt;&lt;object type=&quot;3&quot; unique_id=&quot;10025&quot;&gt;&lt;property id=&quot;20148&quot; value=&quot;5&quot;/&gt;&lt;property id=&quot;20300&quot; value=&quot;Slide 22&quot;/&gt;&lt;property id=&quot;20307&quot; value=&quot;568&quot;/&gt;&lt;/object&gt;&lt;object type=&quot;3&quot; unique_id=&quot;10026&quot;&gt;&lt;property id=&quot;20148&quot; value=&quot;5&quot;/&gt;&lt;property id=&quot;20300&quot; value=&quot;Slide 23&quot;/&gt;&lt;property id=&quot;20307&quot; value=&quot;572&quot;/&gt;&lt;/object&gt;&lt;object type=&quot;3&quot; unique_id=&quot;10027&quot;&gt;&lt;property id=&quot;20148&quot; value=&quot;5&quot;/&gt;&lt;property id=&quot;20300&quot; value=&quot;Slide 24&quot;/&gt;&lt;property id=&quot;20307&quot; value=&quot;573&quot;/&gt;&lt;/object&gt;&lt;object type=&quot;3&quot; unique_id=&quot;10028&quot;&gt;&lt;property id=&quot;20148&quot; value=&quot;5&quot;/&gt;&lt;property id=&quot;20300&quot; value=&quot;Slide 25&quot;/&gt;&lt;property id=&quot;20307&quot; value=&quot;607&quot;/&gt;&lt;/object&gt;&lt;object type=&quot;3&quot; unique_id=&quot;10029&quot;&gt;&lt;property id=&quot;20148&quot; value=&quot;5&quot;/&gt;&lt;property id=&quot;20300&quot; value=&quot;Slide 26&quot;/&gt;&lt;property id=&quot;20307&quot; value=&quot;589&quot;/&gt;&lt;/object&gt;&lt;object type=&quot;3&quot; unique_id=&quot;10030&quot;&gt;&lt;property id=&quot;20148&quot; value=&quot;5&quot;/&gt;&lt;property id=&quot;20300&quot; value=&quot;Slide 27&quot;/&gt;&lt;property id=&quot;20307&quot; value=&quot;609&quot;/&gt;&lt;/object&gt;&lt;object type=&quot;3&quot; unique_id=&quot;10031&quot;&gt;&lt;property id=&quot;20148&quot; value=&quot;5&quot;/&gt;&lt;property id=&quot;20300&quot; value=&quot;Slide 28&quot;/&gt;&lt;property id=&quot;20307&quot; value=&quot;610&quot;/&gt;&lt;/object&gt;&lt;object type=&quot;3&quot; unique_id=&quot;10032&quot;&gt;&lt;property id=&quot;20148&quot; value=&quot;5&quot;/&gt;&lt;property id=&quot;20300&quot; value=&quot;Slide 29&quot;/&gt;&lt;property id=&quot;20307&quot; value=&quot;635&quot;/&gt;&lt;/object&gt;&lt;object type=&quot;3&quot; unique_id=&quot;10033&quot;&gt;&lt;property id=&quot;20148&quot; value=&quot;5&quot;/&gt;&lt;property id=&quot;20300&quot; value=&quot;Slide 30&quot;/&gt;&lt;property id=&quot;20307&quot; value=&quot;633&quot;/&gt;&lt;/object&gt;&lt;object type=&quot;3&quot; unique_id=&quot;10034&quot;&gt;&lt;property id=&quot;20148&quot; value=&quot;5&quot;/&gt;&lt;property id=&quot;20300&quot; value=&quot;Slide 31&quot;/&gt;&lt;property id=&quot;20307&quot; value=&quot;634&quot;/&gt;&lt;/object&gt;&lt;object type=&quot;3&quot; unique_id=&quot;10035&quot;&gt;&lt;property id=&quot;20148&quot; value=&quot;5&quot;/&gt;&lt;property id=&quot;20300&quot; value=&quot;Slide 32&quot;/&gt;&lt;property id=&quot;20307&quot; value=&quot;636&quot;/&gt;&lt;/object&gt;&lt;object type=&quot;3&quot; unique_id=&quot;10036&quot;&gt;&lt;property id=&quot;20148&quot; value=&quot;5&quot;/&gt;&lt;property id=&quot;20300&quot; value=&quot;Slide 33&quot;/&gt;&lt;property id=&quot;20307&quot; value=&quot;639&quot;/&gt;&lt;/object&gt;&lt;object type=&quot;3&quot; unique_id=&quot;10037&quot;&gt;&lt;property id=&quot;20148&quot; value=&quot;5&quot;/&gt;&lt;property id=&quot;20300&quot; value=&quot;Slide 34&quot;/&gt;&lt;property id=&quot;20307&quot; value=&quot;631&quot;/&gt;&lt;/object&gt;&lt;object type=&quot;3&quot; unique_id=&quot;10038&quot;&gt;&lt;property id=&quot;20148&quot; value=&quot;5&quot;/&gt;&lt;property id=&quot;20300&quot; value=&quot;Slide 35&quot;/&gt;&lt;property id=&quot;20307&quot; value=&quot;632&quot;/&gt;&lt;/object&gt;&lt;object type=&quot;3&quot; unique_id=&quot;10039&quot;&gt;&lt;property id=&quot;20148&quot; value=&quot;5&quot;/&gt;&lt;property id=&quot;20300&quot; value=&quot;Slide 36&quot;/&gt;&lt;property id=&quot;20307&quot; value=&quot;640&quot;/&gt;&lt;/object&gt;&lt;object type=&quot;3&quot; unique_id=&quot;10040&quot;&gt;&lt;property id=&quot;20148&quot; value=&quot;5&quot;/&gt;&lt;property id=&quot;20300&quot; value=&quot;Slide 37&quot;/&gt;&lt;property id=&quot;20307&quot; value=&quot;629&quot;/&gt;&lt;/object&gt;&lt;object type=&quot;3&quot; unique_id=&quot;10041&quot;&gt;&lt;property id=&quot;20148&quot; value=&quot;5&quot;/&gt;&lt;property id=&quot;20300&quot; value=&quot;Slide 38&quot;/&gt;&lt;property id=&quot;20307&quot; value=&quot;628&quot;/&gt;&lt;/object&gt;&lt;object type=&quot;3&quot; unique_id=&quot;10042&quot;&gt;&lt;property id=&quot;20148&quot; value=&quot;5&quot;/&gt;&lt;property id=&quot;20300&quot; value=&quot;Slide 39&quot;/&gt;&lt;property id=&quot;20307&quot; value=&quot;627&quot;/&gt;&lt;/object&gt;&lt;object type=&quot;3&quot; unique_id=&quot;10043&quot;&gt;&lt;property id=&quot;20148&quot; value=&quot;5&quot;/&gt;&lt;property id=&quot;20300&quot; value=&quot;Slide 40 - &amp;quot;Cash Rent Expectations for 2015&amp;quot;&quot;/&gt;&lt;property id=&quot;20307&quot; value=&quot;625&quot;/&gt;&lt;/object&gt;&lt;object type=&quot;3&quot; unique_id=&quot;10044&quot;&gt;&lt;property id=&quot;20148&quot; value=&quot;5&quot;/&gt;&lt;property id=&quot;20300&quot; value=&quot;Slide 41 - &amp;quot;Thank You and Questions&amp;quot;&quot;/&gt;&lt;property id=&quot;20307&quot; value=&quot;624&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2957</TotalTime>
  <Words>3429</Words>
  <Application>Microsoft Office PowerPoint</Application>
  <PresentationFormat>On-screen Show (4:3)</PresentationFormat>
  <Paragraphs>692</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Rent Expectations for 2015</vt:lpstr>
      <vt:lpstr>Thank You and Questions</vt:lpstr>
    </vt:vector>
  </TitlesOfParts>
  <Company>Countryside Marketing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Merry</dc:creator>
  <cp:lastModifiedBy>Carroll Merry</cp:lastModifiedBy>
  <cp:revision>331</cp:revision>
  <dcterms:created xsi:type="dcterms:W3CDTF">2006-01-21T23:42:34Z</dcterms:created>
  <dcterms:modified xsi:type="dcterms:W3CDTF">2014-03-19T14:28:09Z</dcterms:modified>
</cp:coreProperties>
</file>