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4" r:id="rId3"/>
    <p:sldMasterId id="2147483697" r:id="rId4"/>
    <p:sldMasterId id="2147483703" r:id="rId5"/>
    <p:sldMasterId id="2147483719" r:id="rId6"/>
    <p:sldMasterId id="2147483727" r:id="rId7"/>
  </p:sldMasterIdLst>
  <p:notesMasterIdLst>
    <p:notesMasterId r:id="rId42"/>
  </p:notesMasterIdLst>
  <p:handoutMasterIdLst>
    <p:handoutMasterId r:id="rId43"/>
  </p:handoutMasterIdLst>
  <p:sldIdLst>
    <p:sldId id="256" r:id="rId8"/>
    <p:sldId id="623" r:id="rId9"/>
    <p:sldId id="624" r:id="rId10"/>
    <p:sldId id="626" r:id="rId11"/>
    <p:sldId id="625" r:id="rId12"/>
    <p:sldId id="616" r:id="rId13"/>
    <p:sldId id="615" r:id="rId14"/>
    <p:sldId id="610" r:id="rId15"/>
    <p:sldId id="608" r:id="rId16"/>
    <p:sldId id="609" r:id="rId17"/>
    <p:sldId id="574" r:id="rId18"/>
    <p:sldId id="617" r:id="rId19"/>
    <p:sldId id="576" r:id="rId20"/>
    <p:sldId id="580" r:id="rId21"/>
    <p:sldId id="627" r:id="rId22"/>
    <p:sldId id="579" r:id="rId23"/>
    <p:sldId id="594" r:id="rId24"/>
    <p:sldId id="595" r:id="rId25"/>
    <p:sldId id="496" r:id="rId26"/>
    <p:sldId id="532" r:id="rId27"/>
    <p:sldId id="534" r:id="rId28"/>
    <p:sldId id="629" r:id="rId29"/>
    <p:sldId id="618" r:id="rId30"/>
    <p:sldId id="620" r:id="rId31"/>
    <p:sldId id="568" r:id="rId32"/>
    <p:sldId id="621" r:id="rId33"/>
    <p:sldId id="630" r:id="rId34"/>
    <p:sldId id="636" r:id="rId35"/>
    <p:sldId id="631" r:id="rId36"/>
    <p:sldId id="632" r:id="rId37"/>
    <p:sldId id="633" r:id="rId38"/>
    <p:sldId id="634" r:id="rId39"/>
    <p:sldId id="635" r:id="rId40"/>
    <p:sldId id="606"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9396" autoAdjust="0"/>
  </p:normalViewPr>
  <p:slideViewPr>
    <p:cSldViewPr>
      <p:cViewPr varScale="1">
        <p:scale>
          <a:sx n="38" d="100"/>
          <a:sy n="38" d="100"/>
        </p:scale>
        <p:origin x="-20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6" d="100"/>
        <a:sy n="116" d="100"/>
      </p:scale>
      <p:origin x="0" y="0"/>
    </p:cViewPr>
  </p:sorterViewPr>
  <p:notesViewPr>
    <p:cSldViewPr>
      <p:cViewPr varScale="1">
        <p:scale>
          <a:sx n="87" d="100"/>
          <a:sy n="87" d="100"/>
        </p:scale>
        <p:origin x="-382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098"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2"/>
            <a:ext cx="2972098" cy="464205"/>
          </a:xfrm>
          <a:prstGeom prst="rect">
            <a:avLst/>
          </a:prstGeom>
        </p:spPr>
        <p:txBody>
          <a:bodyPr vert="horz" lIns="87316" tIns="43658" rIns="87316" bIns="43658" rtlCol="0"/>
          <a:lstStyle>
            <a:lvl1pPr algn="r">
              <a:defRPr sz="1100"/>
            </a:lvl1pPr>
          </a:lstStyle>
          <a:p>
            <a:fld id="{0E9A6BA5-9182-45FC-95B6-12B8095BC7BC}" type="datetimeFigureOut">
              <a:rPr lang="en-US" smtClean="0"/>
              <a:t>3/19/2014</a:t>
            </a:fld>
            <a:endParaRPr lang="en-US"/>
          </a:p>
        </p:txBody>
      </p:sp>
      <p:sp>
        <p:nvSpPr>
          <p:cNvPr id="4" name="Footer Placeholder 3"/>
          <p:cNvSpPr>
            <a:spLocks noGrp="1"/>
          </p:cNvSpPr>
          <p:nvPr>
            <p:ph type="ftr" sz="quarter" idx="2"/>
          </p:nvPr>
        </p:nvSpPr>
        <p:spPr>
          <a:xfrm>
            <a:off x="1" y="8830660"/>
            <a:ext cx="2972098" cy="464205"/>
          </a:xfrm>
          <a:prstGeom prst="rect">
            <a:avLst/>
          </a:prstGeom>
        </p:spPr>
        <p:txBody>
          <a:bodyPr vert="horz" lIns="87316" tIns="43658" rIns="87316" bIns="43658" rtlCol="0" anchor="b"/>
          <a:lstStyle>
            <a:lvl1pPr algn="l">
              <a:defRPr sz="1100"/>
            </a:lvl1pPr>
          </a:lstStyle>
          <a:p>
            <a:r>
              <a:rPr lang="en-US" dirty="0" smtClean="0"/>
              <a:t>© Brent A. Gloy, 2014</a:t>
            </a:r>
            <a:endParaRPr lang="en-US" dirty="0"/>
          </a:p>
        </p:txBody>
      </p:sp>
      <p:sp>
        <p:nvSpPr>
          <p:cNvPr id="5" name="Slide Number Placeholder 4"/>
          <p:cNvSpPr>
            <a:spLocks noGrp="1"/>
          </p:cNvSpPr>
          <p:nvPr>
            <p:ph type="sldNum" sz="quarter" idx="3"/>
          </p:nvPr>
        </p:nvSpPr>
        <p:spPr>
          <a:xfrm>
            <a:off x="3884414" y="8830660"/>
            <a:ext cx="2972098" cy="464205"/>
          </a:xfrm>
          <a:prstGeom prst="rect">
            <a:avLst/>
          </a:prstGeom>
        </p:spPr>
        <p:txBody>
          <a:bodyPr vert="horz" lIns="87316" tIns="43658" rIns="87316" bIns="43658" rtlCol="0" anchor="b"/>
          <a:lstStyle>
            <a:lvl1pPr algn="r">
              <a:defRPr sz="1100"/>
            </a:lvl1pPr>
          </a:lstStyle>
          <a:p>
            <a:fld id="{D4643EBD-BD09-49F7-8057-477586A186B8}" type="slidenum">
              <a:rPr lang="en-US" smtClean="0"/>
              <a:t>‹#›</a:t>
            </a:fld>
            <a:endParaRPr lang="en-US"/>
          </a:p>
        </p:txBody>
      </p:sp>
    </p:spTree>
    <p:extLst>
      <p:ext uri="{BB962C8B-B14F-4D97-AF65-F5344CB8AC3E}">
        <p14:creationId xmlns:p14="http://schemas.microsoft.com/office/powerpoint/2010/main" val="173599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CB547FB0-700A-44A6-BA02-ACA5D1B04311}" type="datetimeFigureOut">
              <a:rPr lang="en-US" smtClean="0"/>
              <a:t>3/19/2014</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2" tIns="46151" rIns="92302"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83F49009-0AA2-4CB2-98A9-F3EB1C2FFEC5}" type="slidenum">
              <a:rPr lang="en-US" smtClean="0"/>
              <a:t>‹#›</a:t>
            </a:fld>
            <a:endParaRPr lang="en-US"/>
          </a:p>
        </p:txBody>
      </p:sp>
    </p:spTree>
    <p:extLst>
      <p:ext uri="{BB962C8B-B14F-4D97-AF65-F5344CB8AC3E}">
        <p14:creationId xmlns:p14="http://schemas.microsoft.com/office/powerpoint/2010/main" val="204051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 assets are prone</a:t>
            </a:r>
            <a:r>
              <a:rPr lang="en-US" baseline="0" dirty="0" smtClean="0"/>
              <a:t> to bubbles because their value is dependent upon future earnings and interest rates.  Both can be difficult to project but particularly today and in periods of rapid change.  Additionally, the herd mentality tends to push people to one extreme thinking all things always go up or all things always go down.  This is the danger zone.  </a:t>
            </a:r>
            <a:endParaRPr lang="en-US" dirty="0"/>
          </a:p>
        </p:txBody>
      </p:sp>
      <p:sp>
        <p:nvSpPr>
          <p:cNvPr id="4" name="Slide Number Placeholder 3"/>
          <p:cNvSpPr>
            <a:spLocks noGrp="1"/>
          </p:cNvSpPr>
          <p:nvPr>
            <p:ph type="sldNum" sz="quarter" idx="10"/>
          </p:nvPr>
        </p:nvSpPr>
        <p:spPr/>
        <p:txBody>
          <a:bodyPr/>
          <a:lstStyle/>
          <a:p>
            <a:fld id="{9E81ED55-B2FE-4B3E-BC47-CCDD80B2D88B}" type="slidenum">
              <a:rPr lang="en-US" smtClean="0"/>
              <a:t>2</a:t>
            </a:fld>
            <a:endParaRPr lang="en-US" dirty="0"/>
          </a:p>
        </p:txBody>
      </p:sp>
    </p:spTree>
    <p:extLst>
      <p:ext uri="{BB962C8B-B14F-4D97-AF65-F5344CB8AC3E}">
        <p14:creationId xmlns:p14="http://schemas.microsoft.com/office/powerpoint/2010/main" val="14739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332F3A-FB64-4E92-B7E9-F1D832882F99}" type="slidenum">
              <a:rPr lang="en-US" smtClean="0"/>
              <a:pPr>
                <a:defRPr/>
              </a:pPr>
              <a:t>24</a:t>
            </a:fld>
            <a:endParaRPr lang="en-US"/>
          </a:p>
        </p:txBody>
      </p:sp>
    </p:spTree>
    <p:extLst>
      <p:ext uri="{BB962C8B-B14F-4D97-AF65-F5344CB8AC3E}">
        <p14:creationId xmlns:p14="http://schemas.microsoft.com/office/powerpoint/2010/main" val="18165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70 to</a:t>
            </a:r>
            <a:r>
              <a:rPr lang="en-US" baseline="0" dirty="0" smtClean="0"/>
              <a:t> 81 total debt increased 72%</a:t>
            </a:r>
          </a:p>
          <a:p>
            <a:r>
              <a:rPr lang="en-US" dirty="0" smtClean="0"/>
              <a:t>From 2002 to 2013 it increased 33%</a:t>
            </a:r>
          </a:p>
          <a:p>
            <a:r>
              <a:rPr lang="en-US" dirty="0" smtClean="0"/>
              <a:t>2001 to 2013 up 43%</a:t>
            </a:r>
          </a:p>
          <a:p>
            <a:endParaRPr lang="en-US" dirty="0"/>
          </a:p>
        </p:txBody>
      </p:sp>
      <p:sp>
        <p:nvSpPr>
          <p:cNvPr id="4" name="Slide Number Placeholder 3"/>
          <p:cNvSpPr>
            <a:spLocks noGrp="1"/>
          </p:cNvSpPr>
          <p:nvPr>
            <p:ph type="sldNum" sz="quarter" idx="10"/>
          </p:nvPr>
        </p:nvSpPr>
        <p:spPr/>
        <p:txBody>
          <a:bodyPr/>
          <a:lstStyle/>
          <a:p>
            <a:fld id="{83F49009-0AA2-4CB2-98A9-F3EB1C2FFEC5}" type="slidenum">
              <a:rPr lang="en-US" smtClean="0"/>
              <a:t>25</a:t>
            </a:fld>
            <a:endParaRPr lang="en-US"/>
          </a:p>
        </p:txBody>
      </p:sp>
    </p:spTree>
    <p:extLst>
      <p:ext uri="{BB962C8B-B14F-4D97-AF65-F5344CB8AC3E}">
        <p14:creationId xmlns:p14="http://schemas.microsoft.com/office/powerpoint/2010/main" val="226036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DF1E28-53C6-4EB9-B22C-47FA6205C5D1}"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1E28-53C6-4EB9-B22C-47FA6205C5D1}"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1E28-53C6-4EB9-B22C-47FA6205C5D1}"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02538"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46150" y="6248400"/>
            <a:ext cx="1905000" cy="457200"/>
          </a:xfrm>
        </p:spPr>
        <p:txBody>
          <a:bodyPr/>
          <a:lstStyle>
            <a:lvl1pPr>
              <a:defRPr/>
            </a:lvl1pPr>
          </a:lstStyle>
          <a:p>
            <a:fld id="{8EDF1E28-53C6-4EB9-B22C-47FA6205C5D1}" type="datetimeFigureOut">
              <a:rPr lang="en-US" smtClean="0"/>
              <a:t>3/19/2014</a:t>
            </a:fld>
            <a:endParaRPr lang="en-US"/>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89B9D1F2-702C-438B-AFC1-D7924435373D}" type="slidenum">
              <a:rPr lang="en-US" smtClean="0"/>
              <a:t>‹#›</a:t>
            </a:fld>
            <a:endParaRPr lang="en-US"/>
          </a:p>
        </p:txBody>
      </p:sp>
    </p:spTree>
    <p:extLst>
      <p:ext uri="{BB962C8B-B14F-4D97-AF65-F5344CB8AC3E}">
        <p14:creationId xmlns:p14="http://schemas.microsoft.com/office/powerpoint/2010/main" val="388336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57200" y="6324600"/>
            <a:ext cx="7620000" cy="228600"/>
          </a:xfrm>
        </p:spPr>
        <p:txBody>
          <a:bodyPr>
            <a:noAutofit/>
          </a:bodyPr>
          <a:lstStyle>
            <a:lvl1pPr algn="r">
              <a:buNone/>
              <a:defRPr sz="1000"/>
            </a:lvl1pPr>
            <a:lvl2pPr algn="r">
              <a:buNone/>
              <a:defRPr sz="1100"/>
            </a:lvl2pPr>
            <a:lvl3pPr algn="r">
              <a:buNone/>
              <a:defRPr sz="1050"/>
            </a:lvl3pPr>
            <a:lvl4pPr algn="r">
              <a:buNone/>
              <a:defRPr sz="1000"/>
            </a:lvl4pPr>
            <a:lvl5pPr algn="r">
              <a:buNone/>
              <a:defRPr sz="1000"/>
            </a:lvl5pPr>
          </a:lstStyle>
          <a:p>
            <a:pPr lvl="0"/>
            <a:r>
              <a:rPr lang="en-US" smtClean="0"/>
              <a:t>Click to edit Master text styles</a:t>
            </a:r>
          </a:p>
        </p:txBody>
      </p:sp>
    </p:spTree>
    <p:extLst>
      <p:ext uri="{BB962C8B-B14F-4D97-AF65-F5344CB8AC3E}">
        <p14:creationId xmlns:p14="http://schemas.microsoft.com/office/powerpoint/2010/main" val="135912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5FD3C51-A419-7A4B-A4FA-6C7EF2CF164A}"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1E28-53C6-4EB9-B22C-47FA6205C5D1}"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789BC11-8C3B-394A-9E68-B3B6969A93D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33416A-65D9-0A49-B074-A3264836328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114800"/>
            <a:ext cx="7772400" cy="1500187"/>
          </a:xfrm>
          <a:prstGeom prst="rect">
            <a:avLst/>
          </a:prstGeom>
        </p:spPr>
        <p:txBody>
          <a:bodyPr anchor="ctr">
            <a:normAutofit/>
          </a:bodyPr>
          <a:lstStyle>
            <a:lvl1pPr marL="0" indent="0">
              <a:buNone/>
              <a:defRPr sz="3000" b="1">
                <a:solidFill>
                  <a:srgbClr val="1E356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6E5FF-A0AF-44C6-B6AB-506C2C38CE13}"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6E5FF-A0AF-44C6-B6AB-506C2C38CE13}"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6E5FF-A0AF-44C6-B6AB-506C2C38CE13}"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6E5FF-A0AF-44C6-B6AB-506C2C38CE13}"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F1E28-53C6-4EB9-B22C-47FA6205C5D1}"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6E5FF-A0AF-44C6-B6AB-506C2C38CE13}"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6E5FF-A0AF-44C6-B6AB-506C2C38CE13}"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8C917-EDF2-4706-9DD1-CE6D21FCC8E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02538"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46150" y="6248400"/>
            <a:ext cx="1905000" cy="457200"/>
          </a:xfrm>
        </p:spPr>
        <p:txBody>
          <a:bodyPr/>
          <a:lstStyle>
            <a:lvl1pPr>
              <a:defRPr/>
            </a:lvl1pPr>
          </a:lstStyle>
          <a:p>
            <a:fld id="{C4A6E5FF-A0AF-44C6-B6AB-506C2C38CE13}" type="datetimeFigureOut">
              <a:rPr lang="en-US" smtClean="0"/>
              <a:t>3/19/2014</a:t>
            </a:fld>
            <a:endParaRPr lang="en-US"/>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43B8C917-EDF2-4706-9DD1-CE6D21FCC8E3}" type="slidenum">
              <a:rPr lang="en-US" smtClean="0"/>
              <a:t>‹#›</a:t>
            </a:fld>
            <a:endParaRPr lang="en-US"/>
          </a:p>
        </p:txBody>
      </p:sp>
    </p:spTree>
    <p:extLst>
      <p:ext uri="{BB962C8B-B14F-4D97-AF65-F5344CB8AC3E}">
        <p14:creationId xmlns:p14="http://schemas.microsoft.com/office/powerpoint/2010/main" val="3883369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8534400" cy="708025"/>
          </a:xfrm>
          <a:prstGeom prst="rect">
            <a:avLst/>
          </a:prstGeom>
        </p:spPr>
        <p:txBody>
          <a:bodyPr/>
          <a:lstStyle>
            <a:lvl1pPr algn="l">
              <a:defRPr b="1">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486400"/>
            <a:ext cx="8458200" cy="533400"/>
          </a:xfrm>
          <a:prstGeom prst="rect">
            <a:avLst/>
          </a:prstGeom>
        </p:spPr>
        <p:txBody>
          <a:bodyPr/>
          <a:lstStyle>
            <a:lvl1pPr marL="0" indent="0" algn="l">
              <a:buNone/>
              <a:defRPr sz="28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114800"/>
            <a:ext cx="7772400" cy="1500187"/>
          </a:xfrm>
          <a:prstGeom prst="rect">
            <a:avLst/>
          </a:prstGeom>
        </p:spPr>
        <p:txBody>
          <a:bodyPr anchor="ctr">
            <a:normAutofit/>
          </a:bodyPr>
          <a:lstStyle>
            <a:lvl1pPr marL="0" indent="0">
              <a:buNone/>
              <a:defRPr sz="3000" b="1">
                <a:solidFill>
                  <a:srgbClr val="1E356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6E5FF-A0AF-44C6-B6AB-506C2C38CE13}" type="datetimeFigureOut">
              <a:rPr lang="en-US" smtClean="0"/>
              <a:t>3/19/2014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B8C917-EDF2-4706-9DD1-CE6D21FCC8E3}"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A6E5FF-A0AF-44C6-B6AB-506C2C38CE13}" type="datetimeFigureOut">
              <a:rPr lang="en-US" smtClean="0"/>
              <a:t>3/19/2014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3B8C917-EDF2-4706-9DD1-CE6D21FCC8E3}"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A6E5FF-A0AF-44C6-B6AB-506C2C38CE13}" type="datetimeFigureOut">
              <a:rPr lang="en-US" smtClean="0"/>
              <a:t>3/19/2014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3B8C917-EDF2-4706-9DD1-CE6D21FCC8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F1E28-53C6-4EB9-B22C-47FA6205C5D1}"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452E83-92E8-4202-ADF3-7A29125E056D}"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0CD23-6F02-4CF4-98ED-43442BC30474}"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E13D7-7EAE-4125-B13D-45CC47B132E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52E83-92E8-4202-ADF3-7A29125E056D}"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52E83-92E8-4202-ADF3-7A29125E056D}"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52E83-92E8-4202-ADF3-7A29125E056D}"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52E83-92E8-4202-ADF3-7A29125E056D}"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52E83-92E8-4202-ADF3-7A29125E056D}"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52E83-92E8-4202-ADF3-7A29125E056D}"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52E83-92E8-4202-ADF3-7A29125E056D}"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52E83-92E8-4202-ADF3-7A29125E056D}"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F1E28-53C6-4EB9-B22C-47FA6205C5D1}"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52E83-92E8-4202-ADF3-7A29125E056D}"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50D9-1BD3-46E0-A8C1-7086538F7CC0}"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02538"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46150" y="6248400"/>
            <a:ext cx="1905000" cy="457200"/>
          </a:xfrm>
        </p:spPr>
        <p:txBody>
          <a:bodyPr/>
          <a:lstStyle>
            <a:lvl1pPr>
              <a:defRPr/>
            </a:lvl1pPr>
          </a:lstStyle>
          <a:p>
            <a:fld id="{9A452E83-92E8-4202-ADF3-7A29125E056D}" type="datetimeFigureOut">
              <a:rPr lang="en-US" smtClean="0"/>
              <a:t>3/19/2014</a:t>
            </a:fld>
            <a:endParaRPr lang="en-US"/>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945E50D9-1BD3-46E0-A8C1-7086538F7CC0}" type="slidenum">
              <a:rPr lang="en-US" smtClean="0"/>
              <a:t>‹#›</a:t>
            </a:fld>
            <a:endParaRPr lang="en-US"/>
          </a:p>
        </p:txBody>
      </p:sp>
    </p:spTree>
    <p:extLst>
      <p:ext uri="{BB962C8B-B14F-4D97-AF65-F5344CB8AC3E}">
        <p14:creationId xmlns:p14="http://schemas.microsoft.com/office/powerpoint/2010/main" val="3883369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114800"/>
            <a:ext cx="7772400" cy="1500187"/>
          </a:xfrm>
        </p:spPr>
        <p:txBody>
          <a:bodyPr anchor="ctr">
            <a:normAutofit/>
          </a:bodyPr>
          <a:lstStyle>
            <a:lvl1pPr marL="0" indent="0">
              <a:buNone/>
              <a:defRPr sz="3000" b="1">
                <a:solidFill>
                  <a:srgbClr val="1E356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E3564"/>
                </a:solidFill>
                <a:latin typeface="+mj-lt"/>
              </a:defRPr>
            </a:lvl1pPr>
            <a:lvl2pPr>
              <a:defRPr>
                <a:solidFill>
                  <a:srgbClr val="1E3564"/>
                </a:solidFill>
                <a:latin typeface="+mj-lt"/>
              </a:defRPr>
            </a:lvl2pPr>
            <a:lvl3pPr>
              <a:defRPr>
                <a:solidFill>
                  <a:srgbClr val="1E3564"/>
                </a:solidFill>
                <a:latin typeface="+mj-lt"/>
              </a:defRPr>
            </a:lvl3pPr>
            <a:lvl4pPr>
              <a:defRPr>
                <a:solidFill>
                  <a:srgbClr val="1E3564"/>
                </a:solidFill>
                <a:latin typeface="+mj-lt"/>
              </a:defRPr>
            </a:lvl4pPr>
            <a:lvl5pPr>
              <a:defRPr>
                <a:solidFill>
                  <a:srgbClr val="1E3564"/>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457200" y="381000"/>
            <a:ext cx="8229600" cy="990600"/>
          </a:xfrm>
        </p:spPr>
        <p:txBody>
          <a:bodyPr>
            <a:normAutofit/>
          </a:bodyPr>
          <a:lstStyle>
            <a:lvl1pPr algn="l">
              <a:defRPr sz="3600">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114800"/>
            <a:ext cx="7772400" cy="1500187"/>
          </a:xfrm>
          <a:prstGeom prst="rect">
            <a:avLst/>
          </a:prstGeom>
        </p:spPr>
        <p:txBody>
          <a:bodyPr anchor="ctr">
            <a:normAutofit/>
          </a:bodyPr>
          <a:lstStyle>
            <a:lvl1pPr marL="0" indent="0">
              <a:buNone/>
              <a:defRPr sz="3000" b="1">
                <a:solidFill>
                  <a:srgbClr val="1E356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B0CD23-6F02-4CF4-98ED-43442BC30474}" type="datetimeFigureOut">
              <a:rPr lang="en-US" smtClean="0"/>
              <a:pPr/>
              <a:t>3/19/2014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FE13D7-7EAE-4125-B13D-45CC47B132E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452E83-92E8-4202-ADF3-7A29125E056D}" type="datetimeFigureOut">
              <a:rPr lang="en-US" smtClean="0"/>
              <a:t>3/19/2014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5E50D9-1BD3-46E0-A8C1-7086538F7C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F1E28-53C6-4EB9-B22C-47FA6205C5D1}"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452E83-92E8-4202-ADF3-7A29125E056D}" type="datetimeFigureOut">
              <a:rPr lang="en-US" smtClean="0"/>
              <a:t>3/19/2014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5E50D9-1BD3-46E0-A8C1-7086538F7CC0}"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452E83-92E8-4202-ADF3-7A29125E056D}" type="datetimeFigureOut">
              <a:rPr lang="en-US" smtClean="0"/>
              <a:t>3/19/2014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5E50D9-1BD3-46E0-A8C1-7086538F7CC0}"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1C1DBB-35E1-483B-9503-CD3B57DD3BB2}" type="datetimeFigureOut">
              <a:rPr lang="en-US" smtClean="0"/>
              <a:pPr/>
              <a:t>3/19/2014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C8649-9F98-45B2-BC6F-17F81EC3A6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F1E28-53C6-4EB9-B22C-47FA6205C5D1}"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1E28-53C6-4EB9-B22C-47FA6205C5D1}"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1E28-53C6-4EB9-B22C-47FA6205C5D1}"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9D1F2-702C-438B-AFC1-D792443537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image" Target="../media/image3.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jpeg"/><Relationship Id="rId2" Type="http://schemas.openxmlformats.org/officeDocument/2006/relationships/slideLayout" Target="../slideLayouts/slideLayout41.xml"/><Relationship Id="rId16" Type="http://schemas.openxmlformats.org/officeDocument/2006/relationships/theme" Target="../theme/theme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F1E28-53C6-4EB9-B22C-47FA6205C5D1}"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9D1F2-702C-438B-AFC1-D792443537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6E5FF-A0AF-44C6-B6AB-506C2C38CE13}"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8C917-EDF2-4706-9DD1-CE6D21FCC8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t="-3000" b="-3000"/>
          </a:stretch>
        </a:blipFill>
        <a:effectLst/>
      </p:bgPr>
    </p:bg>
    <p:spTree>
      <p:nvGrpSpPr>
        <p:cNvPr id="1" name=""/>
        <p:cNvGrpSpPr/>
        <p:nvPr/>
      </p:nvGrpSpPr>
      <p:grpSpPr>
        <a:xfrm>
          <a:off x="0" y="0"/>
          <a:ext cx="0" cy="0"/>
          <a:chOff x="0" y="0"/>
          <a:chExt cx="0" cy="0"/>
        </a:xfrm>
      </p:grpSpPr>
      <p:pic>
        <p:nvPicPr>
          <p:cNvPr id="2" name="Picture 1" descr="2011 PowerPoint 2b.jpg"/>
          <p:cNvPicPr>
            <a:picLocks noChangeAspect="1"/>
          </p:cNvPicPr>
          <p:nvPr/>
        </p:nvPicPr>
        <p:blipFill>
          <a:blip r:embed="rId8" cstate="print"/>
          <a:stretch>
            <a:fillRect/>
          </a:stretch>
        </p:blipFill>
        <p:spPr>
          <a:xfrm>
            <a:off x="0" y="6144768"/>
            <a:ext cx="9144000" cy="713232"/>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52E83-92E8-4202-ADF3-7A29125E056D}"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E50D9-1BD3-46E0-A8C1-7086538F7C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gloy@purdue.edu"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04800"/>
            <a:ext cx="8077200" cy="1470025"/>
          </a:xfrm>
        </p:spPr>
        <p:txBody>
          <a:bodyPr/>
          <a:lstStyle/>
          <a:p>
            <a:r>
              <a:rPr lang="en-US" dirty="0" smtClean="0"/>
              <a:t>What’s Next for Farmland in the Midwest?</a:t>
            </a:r>
            <a:endParaRPr lang="en-US" dirty="0"/>
          </a:p>
        </p:txBody>
      </p:sp>
      <p:sp>
        <p:nvSpPr>
          <p:cNvPr id="5" name="Subtitle 4"/>
          <p:cNvSpPr>
            <a:spLocks noGrp="1"/>
          </p:cNvSpPr>
          <p:nvPr>
            <p:ph type="subTitle" idx="1"/>
          </p:nvPr>
        </p:nvSpPr>
        <p:spPr>
          <a:xfrm>
            <a:off x="1295400" y="1828800"/>
            <a:ext cx="6400800" cy="1752600"/>
          </a:xfrm>
        </p:spPr>
        <p:txBody>
          <a:bodyPr/>
          <a:lstStyle/>
          <a:p>
            <a:r>
              <a:rPr lang="en-US" sz="2400" dirty="0" smtClean="0">
                <a:solidFill>
                  <a:schemeClr val="tx1"/>
                </a:solidFill>
              </a:rPr>
              <a:t>2014 Illinois Land Value Conference</a:t>
            </a:r>
          </a:p>
          <a:p>
            <a:r>
              <a:rPr lang="en-US" sz="2400" dirty="0" smtClean="0">
                <a:solidFill>
                  <a:schemeClr val="tx1"/>
                </a:solidFill>
              </a:rPr>
              <a:t>Illinois Society of Professional Farm Managers and Rural Appraisers </a:t>
            </a:r>
          </a:p>
          <a:p>
            <a:r>
              <a:rPr lang="en-US" sz="2400" dirty="0" smtClean="0">
                <a:solidFill>
                  <a:schemeClr val="tx1"/>
                </a:solidFill>
              </a:rPr>
              <a:t>Bloomington, IL</a:t>
            </a:r>
          </a:p>
          <a:p>
            <a:r>
              <a:rPr lang="en-US" sz="2400" dirty="0" smtClean="0">
                <a:solidFill>
                  <a:schemeClr val="tx1"/>
                </a:solidFill>
              </a:rPr>
              <a:t>March 20, 2014</a:t>
            </a:r>
          </a:p>
          <a:p>
            <a:r>
              <a:rPr lang="en-US" sz="2400" dirty="0" smtClean="0">
                <a:solidFill>
                  <a:schemeClr val="tx1"/>
                </a:solidFill>
              </a:rPr>
              <a:t>by</a:t>
            </a:r>
            <a:endParaRPr lang="en-US" sz="2400" dirty="0">
              <a:solidFill>
                <a:schemeClr val="tx1"/>
              </a:solidFill>
            </a:endParaRPr>
          </a:p>
          <a:p>
            <a:r>
              <a:rPr lang="en-US" sz="2400" dirty="0" smtClean="0">
                <a:solidFill>
                  <a:schemeClr val="tx1"/>
                </a:solidFill>
              </a:rPr>
              <a:t>Brent Gloy</a:t>
            </a:r>
          </a:p>
          <a:p>
            <a:r>
              <a:rPr lang="en-US" sz="2400" dirty="0" smtClean="0">
                <a:solidFill>
                  <a:schemeClr val="tx1"/>
                </a:solidFill>
              </a:rPr>
              <a:t>Director, Center for Commercial Agriculture</a:t>
            </a:r>
          </a:p>
          <a:p>
            <a:r>
              <a:rPr lang="en-US" sz="2400" dirty="0" smtClean="0">
                <a:solidFill>
                  <a:schemeClr val="tx1"/>
                </a:solidFill>
                <a:hlinkClick r:id="rId2"/>
              </a:rPr>
              <a:t>Bgloy@purdue.edu</a:t>
            </a:r>
            <a:endParaRPr lang="en-US" sz="2400" dirty="0" smtClean="0">
              <a:solidFill>
                <a:schemeClr val="tx1"/>
              </a:solidFill>
            </a:endParaRPr>
          </a:p>
          <a:p>
            <a:r>
              <a:rPr lang="en-US" sz="2400" dirty="0" smtClean="0">
                <a:solidFill>
                  <a:schemeClr val="tx1"/>
                </a:solidFill>
              </a:rPr>
              <a:t>Twitter: @</a:t>
            </a:r>
            <a:r>
              <a:rPr lang="en-US" sz="2400" dirty="0" err="1" smtClean="0">
                <a:solidFill>
                  <a:schemeClr val="tx1"/>
                </a:solidFill>
              </a:rPr>
              <a:t>BrentGloy</a:t>
            </a:r>
            <a:r>
              <a:rPr lang="en-US" sz="2400" dirty="0" smtClean="0">
                <a:solidFill>
                  <a:schemeClr val="tx1"/>
                </a:solidFill>
              </a:rPr>
              <a:t> </a:t>
            </a:r>
          </a:p>
          <a:p>
            <a:endParaRPr lang="en-US" sz="24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69767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dirty="0" smtClean="0"/>
              <a:t>What Causes Booms to End Poorly?</a:t>
            </a:r>
            <a:endParaRPr lang="en-US" dirty="0"/>
          </a:p>
        </p:txBody>
      </p:sp>
      <p:sp>
        <p:nvSpPr>
          <p:cNvPr id="5" name="Content Placeholder 4"/>
          <p:cNvSpPr>
            <a:spLocks noGrp="1"/>
          </p:cNvSpPr>
          <p:nvPr>
            <p:ph idx="1"/>
          </p:nvPr>
        </p:nvSpPr>
        <p:spPr>
          <a:xfrm>
            <a:off x="533400" y="1143000"/>
            <a:ext cx="8229600" cy="4525963"/>
          </a:xfrm>
        </p:spPr>
        <p:txBody>
          <a:bodyPr/>
          <a:lstStyle/>
          <a:p>
            <a:pPr marL="514350" indent="-514350">
              <a:buFont typeface="+mj-lt"/>
              <a:buAutoNum type="arabicPeriod"/>
            </a:pPr>
            <a:r>
              <a:rPr lang="en-US" dirty="0" smtClean="0"/>
              <a:t>Dramatic reduction in demand (1980s) particularly exports, but now watch out for RFS  </a:t>
            </a:r>
          </a:p>
          <a:p>
            <a:pPr marL="514350" indent="-514350">
              <a:buFont typeface="+mj-lt"/>
              <a:buAutoNum type="arabicPeriod"/>
            </a:pPr>
            <a:r>
              <a:rPr lang="en-US" dirty="0" smtClean="0"/>
              <a:t>Over response on the supply side coinciding with #1</a:t>
            </a:r>
          </a:p>
          <a:p>
            <a:pPr marL="514350" indent="-514350">
              <a:buFont typeface="+mj-lt"/>
              <a:buAutoNum type="arabicPeriod"/>
            </a:pPr>
            <a:r>
              <a:rPr lang="en-US" dirty="0" smtClean="0"/>
              <a:t>Too much leverage </a:t>
            </a:r>
          </a:p>
          <a:p>
            <a:pPr marL="514350" indent="-514350">
              <a:buFont typeface="+mj-lt"/>
              <a:buAutoNum type="arabicPeriod"/>
            </a:pPr>
            <a:r>
              <a:rPr lang="en-US" dirty="0" smtClean="0"/>
              <a:t>Turmoil in broader economy </a:t>
            </a:r>
          </a:p>
          <a:p>
            <a:pPr marL="0" indent="0">
              <a:buNone/>
            </a:pPr>
            <a:endParaRPr lang="en-US" dirty="0" smtClean="0"/>
          </a:p>
          <a:p>
            <a:endParaRPr lang="en-US" dirty="0" smtClean="0"/>
          </a:p>
        </p:txBody>
      </p:sp>
      <p:sp>
        <p:nvSpPr>
          <p:cNvPr id="3" name="TextBox 2"/>
          <p:cNvSpPr txBox="1"/>
          <p:nvPr/>
        </p:nvSpPr>
        <p:spPr>
          <a:xfrm>
            <a:off x="381000" y="5029200"/>
            <a:ext cx="8077200" cy="1015663"/>
          </a:xfrm>
          <a:prstGeom prst="rect">
            <a:avLst/>
          </a:prstGeom>
          <a:solidFill>
            <a:schemeClr val="bg2"/>
          </a:solidFill>
          <a:ln>
            <a:solidFill>
              <a:schemeClr val="tx1"/>
            </a:solidFill>
          </a:ln>
        </p:spPr>
        <p:txBody>
          <a:bodyPr wrap="square" rtlCol="0">
            <a:spAutoFit/>
          </a:bodyPr>
          <a:lstStyle/>
          <a:p>
            <a:r>
              <a:rPr lang="en-US" sz="2000" dirty="0" smtClean="0"/>
              <a:t>If we can keep these from happening we likely can have a soft landing.  </a:t>
            </a:r>
            <a:r>
              <a:rPr lang="en-US" sz="2000" b="1" u="sng" dirty="0" smtClean="0"/>
              <a:t>Problem</a:t>
            </a:r>
            <a:r>
              <a:rPr lang="en-US" sz="2000" dirty="0" smtClean="0"/>
              <a:t>:  Of the 4 we only control #3 and can potentially influence #1 through policy </a:t>
            </a:r>
            <a:endParaRPr lang="en-US" sz="2000" dirty="0"/>
          </a:p>
        </p:txBody>
      </p:sp>
    </p:spTree>
    <p:extLst>
      <p:ext uri="{BB962C8B-B14F-4D97-AF65-F5344CB8AC3E}">
        <p14:creationId xmlns:p14="http://schemas.microsoft.com/office/powerpoint/2010/main" val="863475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Where to in the Land Market?</a:t>
            </a:r>
            <a:endParaRPr lang="en-US"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58" y="3646237"/>
            <a:ext cx="3294883" cy="247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41237"/>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914400"/>
            <a:ext cx="3999453" cy="2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30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Keys Going Forward?	</a:t>
            </a:r>
            <a:endParaRPr lang="en-US" dirty="0"/>
          </a:p>
        </p:txBody>
      </p:sp>
      <p:sp>
        <p:nvSpPr>
          <p:cNvPr id="3" name="Content Placeholder 2"/>
          <p:cNvSpPr>
            <a:spLocks noGrp="1"/>
          </p:cNvSpPr>
          <p:nvPr>
            <p:ph idx="1"/>
          </p:nvPr>
        </p:nvSpPr>
        <p:spPr>
          <a:xfrm>
            <a:off x="304800" y="1143000"/>
            <a:ext cx="8229600" cy="4525963"/>
          </a:xfrm>
        </p:spPr>
        <p:txBody>
          <a:bodyPr/>
          <a:lstStyle/>
          <a:p>
            <a:pPr marL="514350" indent="-514350">
              <a:buFont typeface="+mj-lt"/>
              <a:buAutoNum type="arabicPeriod"/>
            </a:pPr>
            <a:r>
              <a:rPr lang="en-US" dirty="0" smtClean="0"/>
              <a:t>Interest rates/cap rates</a:t>
            </a:r>
          </a:p>
          <a:p>
            <a:pPr marL="514350" indent="-514350">
              <a:buFont typeface="+mj-lt"/>
              <a:buAutoNum type="arabicPeriod"/>
            </a:pPr>
            <a:r>
              <a:rPr lang="en-US" dirty="0" smtClean="0"/>
              <a:t>Demand growth </a:t>
            </a:r>
          </a:p>
          <a:p>
            <a:pPr lvl="1"/>
            <a:r>
              <a:rPr lang="en-US" dirty="0" smtClean="0"/>
              <a:t>Biofuels </a:t>
            </a:r>
          </a:p>
          <a:p>
            <a:pPr lvl="1"/>
            <a:r>
              <a:rPr lang="en-US" dirty="0" smtClean="0"/>
              <a:t>Emerging markets/trade</a:t>
            </a:r>
          </a:p>
          <a:p>
            <a:pPr marL="514350" indent="-514350">
              <a:buFont typeface="+mj-lt"/>
              <a:buAutoNum type="arabicPeriod"/>
            </a:pPr>
            <a:r>
              <a:rPr lang="en-US" dirty="0" smtClean="0"/>
              <a:t>Supply response</a:t>
            </a:r>
          </a:p>
          <a:p>
            <a:pPr lvl="1"/>
            <a:r>
              <a:rPr lang="en-US" dirty="0" smtClean="0"/>
              <a:t>Weather</a:t>
            </a:r>
          </a:p>
          <a:p>
            <a:pPr lvl="1"/>
            <a:r>
              <a:rPr lang="en-US" dirty="0" smtClean="0"/>
              <a:t>U.S.</a:t>
            </a:r>
          </a:p>
          <a:p>
            <a:pPr lvl="1"/>
            <a:r>
              <a:rPr lang="en-US" dirty="0" smtClean="0"/>
              <a:t>Rest of the world</a:t>
            </a:r>
          </a:p>
          <a:p>
            <a:pPr marL="514350" indent="-514350">
              <a:buFont typeface="+mj-lt"/>
              <a:buAutoNum type="arabicPeriod"/>
            </a:pPr>
            <a:r>
              <a:rPr lang="en-US" dirty="0"/>
              <a:t>Leverage </a:t>
            </a:r>
            <a:r>
              <a:rPr lang="en-US" dirty="0" smtClean="0"/>
              <a:t>choices</a:t>
            </a:r>
            <a:endParaRPr lang="en-US" dirty="0"/>
          </a:p>
        </p:txBody>
      </p:sp>
      <p:pic>
        <p:nvPicPr>
          <p:cNvPr id="1026" name="Picture 2" descr="http://www.bubblews.com/assets/images/news/2009204607_1357803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95399"/>
            <a:ext cx="3048000" cy="456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018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9144000" cy="664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652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84163"/>
            <a:ext cx="8669337" cy="629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9144000" cy="60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1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6" y="0"/>
            <a:ext cx="9111113" cy="617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42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6200" y="6159915"/>
            <a:ext cx="7858125" cy="646331"/>
          </a:xfrm>
          <a:prstGeom prst="rect">
            <a:avLst/>
          </a:prstGeom>
          <a:noFill/>
        </p:spPr>
        <p:txBody>
          <a:bodyPr wrap="square" rtlCol="0">
            <a:spAutoFit/>
          </a:bodyPr>
          <a:lstStyle/>
          <a:p>
            <a:r>
              <a:rPr lang="en-US" dirty="0" smtClean="0"/>
              <a:t>Source: Board of Governors of the Federal Reserve System, December 18, 2013</a:t>
            </a:r>
          </a:p>
          <a:p>
            <a:r>
              <a:rPr lang="en-US" dirty="0"/>
              <a:t>http://www.federalreserve.gov/monetarypolicy/files/fomcprojtabl20131218.pdf</a:t>
            </a:r>
          </a:p>
        </p:txBody>
      </p:sp>
      <p:sp>
        <p:nvSpPr>
          <p:cNvPr id="2" name="TextBox 1"/>
          <p:cNvSpPr txBox="1"/>
          <p:nvPr/>
        </p:nvSpPr>
        <p:spPr>
          <a:xfrm>
            <a:off x="228600" y="152400"/>
            <a:ext cx="8763000" cy="954107"/>
          </a:xfrm>
          <a:prstGeom prst="rect">
            <a:avLst/>
          </a:prstGeom>
          <a:solidFill>
            <a:schemeClr val="bg2"/>
          </a:solidFill>
          <a:ln>
            <a:solidFill>
              <a:schemeClr val="tx1"/>
            </a:solidFill>
          </a:ln>
        </p:spPr>
        <p:txBody>
          <a:bodyPr wrap="square" rtlCol="0">
            <a:spAutoFit/>
          </a:bodyPr>
          <a:lstStyle/>
          <a:p>
            <a:pPr algn="ctr"/>
            <a:r>
              <a:rPr lang="en-US" sz="2800" dirty="0" smtClean="0"/>
              <a:t>Eventually 2015 will get here!  Expect lots of gyrations and angst ahead of tightening!  </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17646"/>
            <a:ext cx="8305800" cy="50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70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76200"/>
            <a:ext cx="8658225" cy="1200329"/>
          </a:xfrm>
          <a:prstGeom prst="rect">
            <a:avLst/>
          </a:prstGeom>
          <a:solidFill>
            <a:schemeClr val="bg2"/>
          </a:solidFill>
          <a:ln>
            <a:solidFill>
              <a:schemeClr val="tx1"/>
            </a:solidFill>
          </a:ln>
        </p:spPr>
        <p:txBody>
          <a:bodyPr wrap="square" rtlCol="0">
            <a:spAutoFit/>
          </a:bodyPr>
          <a:lstStyle/>
          <a:p>
            <a:pPr algn="ctr"/>
            <a:r>
              <a:rPr lang="en-US" sz="2400" dirty="0" smtClean="0"/>
              <a:t>Most FOMC participants expect relatively modest tightening.  Notice difference between long-run and 2015.  Just when does longer run arrive?  In most members view – not until at least 2017.</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2" y="1268155"/>
            <a:ext cx="9144000" cy="486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6159915"/>
            <a:ext cx="7858125" cy="646331"/>
          </a:xfrm>
          <a:prstGeom prst="rect">
            <a:avLst/>
          </a:prstGeom>
          <a:noFill/>
        </p:spPr>
        <p:txBody>
          <a:bodyPr wrap="square" rtlCol="0">
            <a:spAutoFit/>
          </a:bodyPr>
          <a:lstStyle/>
          <a:p>
            <a:r>
              <a:rPr lang="en-US" dirty="0" smtClean="0"/>
              <a:t>Source: Board of Governors of the Federal Reserve System, December 18, 2013</a:t>
            </a:r>
          </a:p>
          <a:p>
            <a:r>
              <a:rPr lang="en-US" dirty="0"/>
              <a:t>http://www.federalreserve.gov/monetarypolicy/files/fomcprojtabl20131218.pdf</a:t>
            </a:r>
          </a:p>
        </p:txBody>
      </p:sp>
    </p:spTree>
    <p:extLst>
      <p:ext uri="{BB962C8B-B14F-4D97-AF65-F5344CB8AC3E}">
        <p14:creationId xmlns:p14="http://schemas.microsoft.com/office/powerpoint/2010/main" val="3735490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752600"/>
            <a:ext cx="3429000" cy="646331"/>
          </a:xfrm>
          <a:prstGeom prst="rect">
            <a:avLst/>
          </a:prstGeom>
          <a:solidFill>
            <a:schemeClr val="bg1"/>
          </a:solidFill>
          <a:ln>
            <a:solidFill>
              <a:schemeClr val="tx1"/>
            </a:solidFill>
          </a:ln>
        </p:spPr>
        <p:txBody>
          <a:bodyPr wrap="square" rtlCol="0">
            <a:spAutoFit/>
          </a:bodyPr>
          <a:lstStyle/>
          <a:p>
            <a:r>
              <a:rPr lang="en-US" dirty="0" smtClean="0"/>
              <a:t>Demand expansion dramatically increased profitability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9375"/>
            <a:ext cx="906621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646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595" y="1524000"/>
            <a:ext cx="2738803" cy="20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595" y="4114800"/>
            <a:ext cx="2967405"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Preamble: What Drives Value? </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Capital asset values are determined by </a:t>
            </a:r>
            <a:r>
              <a:rPr lang="en-US" i="1" dirty="0" smtClean="0"/>
              <a:t>EXPECTATIONS</a:t>
            </a:r>
            <a:r>
              <a:rPr lang="en-US" dirty="0" smtClean="0"/>
              <a:t> of the level of</a:t>
            </a:r>
            <a:br>
              <a:rPr lang="en-US" dirty="0" smtClean="0"/>
            </a:br>
            <a:r>
              <a:rPr lang="en-US" dirty="0" smtClean="0"/>
              <a:t> future earnings and their </a:t>
            </a:r>
            <a:br>
              <a:rPr lang="en-US" dirty="0" smtClean="0"/>
            </a:br>
            <a:r>
              <a:rPr lang="en-US" dirty="0" smtClean="0"/>
              <a:t>present value </a:t>
            </a:r>
          </a:p>
          <a:p>
            <a:pPr lvl="1"/>
            <a:r>
              <a:rPr lang="en-US" dirty="0" smtClean="0"/>
              <a:t>Earnings are difficult to forecast </a:t>
            </a:r>
          </a:p>
          <a:p>
            <a:pPr lvl="1"/>
            <a:r>
              <a:rPr lang="en-US" dirty="0" smtClean="0"/>
              <a:t>Interest rates and inflation drive present values and are equally difficult to forecast</a:t>
            </a:r>
          </a:p>
          <a:p>
            <a:endParaRPr lang="en-US" dirty="0"/>
          </a:p>
        </p:txBody>
      </p:sp>
    </p:spTree>
    <p:extLst>
      <p:ext uri="{BB962C8B-B14F-4D97-AF65-F5344CB8AC3E}">
        <p14:creationId xmlns:p14="http://schemas.microsoft.com/office/powerpoint/2010/main" val="1030304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38" y="381000"/>
            <a:ext cx="8162925"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6200" y="-76200"/>
            <a:ext cx="8915400" cy="990600"/>
          </a:xfrm>
        </p:spPr>
        <p:txBody>
          <a:bodyPr>
            <a:noAutofit/>
          </a:bodyPr>
          <a:lstStyle/>
          <a:p>
            <a:r>
              <a:rPr lang="en-US" sz="3200" dirty="0" smtClean="0"/>
              <a:t>Big Demand Increases From Ethanol are Likely Over </a:t>
            </a:r>
            <a:endParaRPr lang="en-US" sz="3200" dirty="0"/>
          </a:p>
        </p:txBody>
      </p:sp>
    </p:spTree>
    <p:extLst>
      <p:ext uri="{BB962C8B-B14F-4D97-AF65-F5344CB8AC3E}">
        <p14:creationId xmlns:p14="http://schemas.microsoft.com/office/powerpoint/2010/main" val="204570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6" y="304800"/>
            <a:ext cx="8991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3200" y="3919210"/>
            <a:ext cx="5029200" cy="523220"/>
          </a:xfrm>
          <a:prstGeom prst="rect">
            <a:avLst/>
          </a:prstGeom>
          <a:solidFill>
            <a:schemeClr val="bg2"/>
          </a:solidFill>
          <a:ln>
            <a:solidFill>
              <a:schemeClr val="tx1"/>
            </a:solidFill>
          </a:ln>
        </p:spPr>
        <p:txBody>
          <a:bodyPr wrap="square" rtlCol="0">
            <a:spAutoFit/>
          </a:bodyPr>
          <a:lstStyle/>
          <a:p>
            <a:r>
              <a:rPr lang="en-US" sz="2800" dirty="0" smtClean="0"/>
              <a:t>Acreage response is underway!</a:t>
            </a:r>
            <a:endParaRPr lang="en-US" sz="2800" dirty="0"/>
          </a:p>
        </p:txBody>
      </p:sp>
    </p:spTree>
    <p:extLst>
      <p:ext uri="{BB962C8B-B14F-4D97-AF65-F5344CB8AC3E}">
        <p14:creationId xmlns:p14="http://schemas.microsoft.com/office/powerpoint/2010/main" val="75713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srcRect/>
          <a:stretch>
            <a:fillRect/>
          </a:stretch>
        </p:blipFill>
        <p:spPr bwMode="auto">
          <a:xfrm>
            <a:off x="0" y="1633954"/>
            <a:ext cx="9067800" cy="4580305"/>
          </a:xfrm>
          <a:prstGeom prst="rect">
            <a:avLst/>
          </a:prstGeom>
          <a:noFill/>
          <a:ln w="9525">
            <a:noFill/>
            <a:miter lim="800000"/>
            <a:headEnd/>
            <a:tailEnd/>
          </a:ln>
        </p:spPr>
      </p:pic>
      <p:sp>
        <p:nvSpPr>
          <p:cNvPr id="3" name="Title 2"/>
          <p:cNvSpPr>
            <a:spLocks noGrp="1"/>
          </p:cNvSpPr>
          <p:nvPr>
            <p:ph type="title"/>
          </p:nvPr>
        </p:nvSpPr>
        <p:spPr>
          <a:xfrm>
            <a:off x="495300" y="0"/>
            <a:ext cx="8229600" cy="1143000"/>
          </a:xfrm>
        </p:spPr>
        <p:txBody>
          <a:bodyPr/>
          <a:lstStyle/>
          <a:p>
            <a:r>
              <a:rPr lang="en-US" dirty="0" smtClean="0"/>
              <a:t>World Population by Country</a:t>
            </a:r>
            <a:endParaRPr lang="en-US" dirty="0"/>
          </a:p>
        </p:txBody>
      </p:sp>
      <p:sp>
        <p:nvSpPr>
          <p:cNvPr id="4" name="Oval 3"/>
          <p:cNvSpPr/>
          <p:nvPr/>
        </p:nvSpPr>
        <p:spPr bwMode="auto">
          <a:xfrm>
            <a:off x="6019800" y="2514600"/>
            <a:ext cx="1524000" cy="1371600"/>
          </a:xfrm>
          <a:prstGeom prst="ellipse">
            <a:avLst/>
          </a:prstGeom>
          <a:noFill/>
          <a:ln w="25400" cap="flat" cmpd="sng" algn="ctr">
            <a:solidFill>
              <a:schemeClr val="tx1"/>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5715000" y="938351"/>
            <a:ext cx="320040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Two countries hold 37% of the world’s population</a:t>
            </a:r>
            <a:endParaRPr lang="en-US" dirty="0"/>
          </a:p>
        </p:txBody>
      </p:sp>
      <p:cxnSp>
        <p:nvCxnSpPr>
          <p:cNvPr id="7" name="Straight Arrow Connector 6"/>
          <p:cNvCxnSpPr/>
          <p:nvPr/>
        </p:nvCxnSpPr>
        <p:spPr bwMode="auto">
          <a:xfrm>
            <a:off x="6477000" y="1584682"/>
            <a:ext cx="152400" cy="92991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 name="TextBox 7"/>
          <p:cNvSpPr txBox="1"/>
          <p:nvPr/>
        </p:nvSpPr>
        <p:spPr>
          <a:xfrm>
            <a:off x="76200" y="762000"/>
            <a:ext cx="3733800" cy="338554"/>
          </a:xfrm>
          <a:prstGeom prst="rect">
            <a:avLst/>
          </a:prstGeom>
          <a:noFill/>
        </p:spPr>
        <p:txBody>
          <a:bodyPr wrap="square" rtlCol="0">
            <a:spAutoFit/>
          </a:bodyPr>
          <a:lstStyle/>
          <a:p>
            <a:r>
              <a:rPr lang="en-US" sz="1600" dirty="0" smtClean="0"/>
              <a:t>Total population approximately 6.8 billion</a:t>
            </a:r>
          </a:p>
        </p:txBody>
      </p:sp>
      <p:sp>
        <p:nvSpPr>
          <p:cNvPr id="9" name="TextBox 8"/>
          <p:cNvSpPr txBox="1"/>
          <p:nvPr/>
        </p:nvSpPr>
        <p:spPr>
          <a:xfrm>
            <a:off x="152400" y="1111265"/>
            <a:ext cx="2362200" cy="646331"/>
          </a:xfrm>
          <a:prstGeom prst="rect">
            <a:avLst/>
          </a:prstGeom>
          <a:noFill/>
        </p:spPr>
        <p:txBody>
          <a:bodyPr wrap="square" rtlCol="0">
            <a:spAutoFit/>
          </a:bodyPr>
          <a:lstStyle/>
          <a:p>
            <a:r>
              <a:rPr lang="en-US" dirty="0" smtClean="0"/>
              <a:t>U.S. Population = ?</a:t>
            </a:r>
          </a:p>
          <a:p>
            <a:r>
              <a:rPr lang="en-US" dirty="0" smtClean="0"/>
              <a:t>China = ?</a:t>
            </a:r>
          </a:p>
        </p:txBody>
      </p:sp>
      <p:sp>
        <p:nvSpPr>
          <p:cNvPr id="10" name="TextBox 9"/>
          <p:cNvSpPr txBox="1"/>
          <p:nvPr/>
        </p:nvSpPr>
        <p:spPr>
          <a:xfrm>
            <a:off x="2133600" y="1126133"/>
            <a:ext cx="1524000" cy="646331"/>
          </a:xfrm>
          <a:prstGeom prst="rect">
            <a:avLst/>
          </a:prstGeom>
          <a:noFill/>
        </p:spPr>
        <p:txBody>
          <a:bodyPr wrap="square" rtlCol="0">
            <a:spAutoFit/>
          </a:bodyPr>
          <a:lstStyle/>
          <a:p>
            <a:r>
              <a:rPr lang="en-US" dirty="0" smtClean="0"/>
              <a:t>309 M</a:t>
            </a:r>
          </a:p>
          <a:p>
            <a:r>
              <a:rPr lang="en-US" dirty="0" smtClean="0"/>
              <a:t>1.33 B</a:t>
            </a:r>
          </a:p>
        </p:txBody>
      </p:sp>
      <p:graphicFrame>
        <p:nvGraphicFramePr>
          <p:cNvPr id="11" name="Table 10"/>
          <p:cNvGraphicFramePr>
            <a:graphicFrameLocks noGrp="1"/>
          </p:cNvGraphicFramePr>
          <p:nvPr>
            <p:extLst>
              <p:ext uri="{D42A27DB-BD31-4B8C-83A1-F6EECF244321}">
                <p14:modId xmlns:p14="http://schemas.microsoft.com/office/powerpoint/2010/main" val="2841493859"/>
              </p:ext>
            </p:extLst>
          </p:nvPr>
        </p:nvGraphicFramePr>
        <p:xfrm>
          <a:off x="3124200" y="5334000"/>
          <a:ext cx="4343400" cy="1432560"/>
        </p:xfrm>
        <a:graphic>
          <a:graphicData uri="http://schemas.openxmlformats.org/drawingml/2006/table">
            <a:tbl>
              <a:tblPr firstRow="1" bandRow="1">
                <a:tableStyleId>{5C22544A-7EE6-4342-B048-85BDC9FD1C3A}</a:tableStyleId>
              </a:tblPr>
              <a:tblGrid>
                <a:gridCol w="1447800"/>
                <a:gridCol w="1447800"/>
                <a:gridCol w="1447800"/>
              </a:tblGrid>
              <a:tr h="289560">
                <a:tc>
                  <a:txBody>
                    <a:bodyPr/>
                    <a:lstStyle/>
                    <a:p>
                      <a:r>
                        <a:rPr lang="en-US" sz="1400" dirty="0" smtClean="0"/>
                        <a:t>Country</a:t>
                      </a:r>
                      <a:endParaRPr lang="en-US" sz="1400" dirty="0"/>
                    </a:p>
                  </a:txBody>
                  <a:tcPr/>
                </a:tc>
                <a:tc>
                  <a:txBody>
                    <a:bodyPr/>
                    <a:lstStyle/>
                    <a:p>
                      <a:pPr algn="ctr"/>
                      <a:r>
                        <a:rPr lang="en-US" sz="1400" dirty="0" smtClean="0"/>
                        <a:t>GDP Per Capita  (PPP)</a:t>
                      </a:r>
                      <a:endParaRPr lang="en-US" sz="1400" dirty="0"/>
                    </a:p>
                  </a:txBody>
                  <a:tcPr/>
                </a:tc>
                <a:tc>
                  <a:txBody>
                    <a:bodyPr/>
                    <a:lstStyle/>
                    <a:p>
                      <a:pPr algn="ctr"/>
                      <a:r>
                        <a:rPr lang="en-US" sz="1400" dirty="0" smtClean="0"/>
                        <a:t>% of World</a:t>
                      </a:r>
                      <a:r>
                        <a:rPr lang="en-US" sz="1400" baseline="0" dirty="0" smtClean="0"/>
                        <a:t> Total</a:t>
                      </a:r>
                      <a:endParaRPr lang="en-US" sz="1400" dirty="0"/>
                    </a:p>
                  </a:txBody>
                  <a:tcPr/>
                </a:tc>
              </a:tr>
              <a:tr h="251752">
                <a:tc>
                  <a:txBody>
                    <a:bodyPr/>
                    <a:lstStyle/>
                    <a:p>
                      <a:r>
                        <a:rPr lang="en-US" sz="1400" dirty="0" smtClean="0"/>
                        <a:t>U.S.</a:t>
                      </a:r>
                      <a:endParaRPr lang="en-US" sz="1400" dirty="0"/>
                    </a:p>
                  </a:txBody>
                  <a:tcPr/>
                </a:tc>
                <a:tc>
                  <a:txBody>
                    <a:bodyPr/>
                    <a:lstStyle/>
                    <a:p>
                      <a:pPr algn="ctr"/>
                      <a:r>
                        <a:rPr lang="en-US" sz="1400" dirty="0" smtClean="0"/>
                        <a:t>$46,716</a:t>
                      </a:r>
                      <a:endParaRPr lang="en-US" sz="1400" dirty="0"/>
                    </a:p>
                  </a:txBody>
                  <a:tcPr/>
                </a:tc>
                <a:tc>
                  <a:txBody>
                    <a:bodyPr/>
                    <a:lstStyle/>
                    <a:p>
                      <a:pPr algn="ctr"/>
                      <a:r>
                        <a:rPr lang="en-US" sz="1400" dirty="0" smtClean="0"/>
                        <a:t>21%</a:t>
                      </a:r>
                      <a:endParaRPr lang="en-US" sz="1400" dirty="0"/>
                    </a:p>
                  </a:txBody>
                  <a:tcPr/>
                </a:tc>
              </a:tr>
              <a:tr h="251752">
                <a:tc>
                  <a:txBody>
                    <a:bodyPr/>
                    <a:lstStyle/>
                    <a:p>
                      <a:r>
                        <a:rPr lang="en-US" sz="1400" dirty="0" smtClean="0"/>
                        <a:t>China</a:t>
                      </a:r>
                      <a:endParaRPr lang="en-US" sz="1400" dirty="0"/>
                    </a:p>
                  </a:txBody>
                  <a:tcPr/>
                </a:tc>
                <a:tc>
                  <a:txBody>
                    <a:bodyPr/>
                    <a:lstStyle/>
                    <a:p>
                      <a:pPr algn="ctr"/>
                      <a:r>
                        <a:rPr lang="en-US" sz="1400" dirty="0" smtClean="0"/>
                        <a:t>$3,263</a:t>
                      </a:r>
                      <a:endParaRPr lang="en-US" sz="1400" dirty="0"/>
                    </a:p>
                  </a:txBody>
                  <a:tcPr/>
                </a:tc>
                <a:tc>
                  <a:txBody>
                    <a:bodyPr/>
                    <a:lstStyle/>
                    <a:p>
                      <a:pPr algn="ctr"/>
                      <a:r>
                        <a:rPr lang="en-US" sz="1400" dirty="0" smtClean="0"/>
                        <a:t>11%</a:t>
                      </a:r>
                      <a:endParaRPr lang="en-US" sz="1400" dirty="0"/>
                    </a:p>
                  </a:txBody>
                  <a:tcPr/>
                </a:tc>
              </a:tr>
              <a:tr h="294876">
                <a:tc>
                  <a:txBody>
                    <a:bodyPr/>
                    <a:lstStyle/>
                    <a:p>
                      <a:r>
                        <a:rPr lang="en-US" sz="1400" dirty="0" smtClean="0"/>
                        <a:t>India</a:t>
                      </a:r>
                      <a:endParaRPr lang="en-US" sz="1400" dirty="0"/>
                    </a:p>
                  </a:txBody>
                  <a:tcPr/>
                </a:tc>
                <a:tc>
                  <a:txBody>
                    <a:bodyPr/>
                    <a:lstStyle/>
                    <a:p>
                      <a:pPr algn="ctr"/>
                      <a:r>
                        <a:rPr lang="en-US" sz="1400" dirty="0" smtClean="0"/>
                        <a:t>$1,068</a:t>
                      </a:r>
                      <a:endParaRPr lang="en-US" sz="1400" dirty="0"/>
                    </a:p>
                  </a:txBody>
                  <a:tcPr/>
                </a:tc>
                <a:tc>
                  <a:txBody>
                    <a:bodyPr/>
                    <a:lstStyle/>
                    <a:p>
                      <a:pPr algn="ctr"/>
                      <a:r>
                        <a:rPr lang="en-US" sz="1400" dirty="0" smtClean="0"/>
                        <a:t>5%</a:t>
                      </a:r>
                      <a:endParaRPr lang="en-US" sz="1400" dirty="0"/>
                    </a:p>
                  </a:txBody>
                  <a:tcPr/>
                </a:tc>
              </a:tr>
            </a:tbl>
          </a:graphicData>
        </a:graphic>
      </p:graphicFrame>
    </p:spTree>
    <p:extLst>
      <p:ext uri="{BB962C8B-B14F-4D97-AF65-F5344CB8AC3E}">
        <p14:creationId xmlns:p14="http://schemas.microsoft.com/office/powerpoint/2010/main" val="271405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7" y="0"/>
            <a:ext cx="8983903" cy="652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6874" y="2819400"/>
            <a:ext cx="3810794" cy="646331"/>
          </a:xfrm>
          <a:prstGeom prst="rect">
            <a:avLst/>
          </a:prstGeom>
          <a:solidFill>
            <a:schemeClr val="bg2"/>
          </a:solidFill>
          <a:ln>
            <a:solidFill>
              <a:schemeClr val="tx1"/>
            </a:solidFill>
          </a:ln>
        </p:spPr>
        <p:txBody>
          <a:bodyPr wrap="square" rtlCol="0">
            <a:spAutoFit/>
          </a:bodyPr>
          <a:lstStyle/>
          <a:p>
            <a:pPr algn="ctr"/>
            <a:r>
              <a:rPr lang="en-US" dirty="0" smtClean="0"/>
              <a:t>Will this be enough to keep us from building substantial stocks? </a:t>
            </a:r>
            <a:endParaRPr lang="en-US" dirty="0"/>
          </a:p>
        </p:txBody>
      </p:sp>
    </p:spTree>
    <p:extLst>
      <p:ext uri="{BB962C8B-B14F-4D97-AF65-F5344CB8AC3E}">
        <p14:creationId xmlns:p14="http://schemas.microsoft.com/office/powerpoint/2010/main" val="3438881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0"/>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Per Capita Total Meats and Poultry Retail Weight:  USDA</a:t>
            </a:r>
            <a:endParaRPr lang="en-US" dirty="0"/>
          </a:p>
        </p:txBody>
      </p:sp>
      <p:sp>
        <p:nvSpPr>
          <p:cNvPr id="7" name="Footer Placeholder 1"/>
          <p:cNvSpPr txBox="1">
            <a:spLocks/>
          </p:cNvSpPr>
          <p:nvPr/>
        </p:nvSpPr>
        <p:spPr>
          <a:xfrm>
            <a:off x="0" y="6629400"/>
            <a:ext cx="3810000" cy="304800"/>
          </a:xfrm>
          <a:prstGeom prst="rect">
            <a:avLst/>
          </a:prstGeom>
        </p:spPr>
        <p:txBody>
          <a:bodyPr/>
          <a:lstStyle/>
          <a:p>
            <a:pPr fontAlgn="auto">
              <a:spcBef>
                <a:spcPts val="0"/>
              </a:spcBef>
              <a:spcAft>
                <a:spcPts val="0"/>
              </a:spcAft>
              <a:defRPr/>
            </a:pPr>
            <a:r>
              <a:rPr lang="en-US" sz="1050" b="0" dirty="0">
                <a:latin typeface="+mn-lt"/>
                <a:cs typeface="+mn-cs"/>
              </a:rPr>
              <a:t>Department of Agricultural Economics Purdue University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45" y="943882"/>
            <a:ext cx="8682037"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96393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91600" cy="607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81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sz="3600" dirty="0" smtClean="0"/>
              <a:t>New Farm Program Arrives Just in Time!</a:t>
            </a:r>
            <a:endParaRPr lang="en-US" sz="3600" dirty="0"/>
          </a:p>
        </p:txBody>
      </p:sp>
      <p:sp>
        <p:nvSpPr>
          <p:cNvPr id="3" name="Content Placeholder 2"/>
          <p:cNvSpPr>
            <a:spLocks noGrp="1"/>
          </p:cNvSpPr>
          <p:nvPr>
            <p:ph idx="1"/>
          </p:nvPr>
        </p:nvSpPr>
        <p:spPr>
          <a:xfrm>
            <a:off x="457200" y="1295400"/>
            <a:ext cx="5638800" cy="4525963"/>
          </a:xfrm>
        </p:spPr>
        <p:txBody>
          <a:bodyPr/>
          <a:lstStyle/>
          <a:p>
            <a:r>
              <a:rPr lang="en-US" sz="2800" dirty="0" smtClean="0"/>
              <a:t>Will likely provide substantial income support if prices follow USDA forecast</a:t>
            </a:r>
          </a:p>
          <a:p>
            <a:r>
              <a:rPr lang="en-US" sz="2800" dirty="0" smtClean="0"/>
              <a:t>For the some farms the payments could provide support at rates approaching $90/acre </a:t>
            </a:r>
          </a:p>
          <a:p>
            <a:r>
              <a:rPr lang="en-US" sz="2800" dirty="0" smtClean="0"/>
              <a:t>In other words, we now have a decent idea about how bad prices can/could get</a:t>
            </a:r>
          </a:p>
          <a:p>
            <a:r>
              <a:rPr lang="en-US" sz="2800" dirty="0" smtClean="0"/>
              <a:t>Interest rates are the big unknown</a:t>
            </a:r>
          </a:p>
          <a:p>
            <a:endParaRPr lang="en-US" sz="2800" dirty="0"/>
          </a:p>
        </p:txBody>
      </p:sp>
      <p:pic>
        <p:nvPicPr>
          <p:cNvPr id="3077" name="Picture 5" descr="C:\Users\bgloy\AppData\Local\Microsoft\Windows\Temporary Internet Files\Content.IE5\A1L9E4GG\MC9102171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007" y="990600"/>
            <a:ext cx="3038764"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35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Could We See Substantial Downward Movement in Land Prices?</a:t>
            </a:r>
            <a:br>
              <a:rPr lang="en-US" dirty="0" smtClean="0"/>
            </a:br>
            <a:endParaRPr lang="en-US" dirty="0"/>
          </a:p>
        </p:txBody>
      </p:sp>
      <p:sp>
        <p:nvSpPr>
          <p:cNvPr id="3" name="Content Placeholder 2"/>
          <p:cNvSpPr>
            <a:spLocks noGrp="1"/>
          </p:cNvSpPr>
          <p:nvPr>
            <p:ph idx="1"/>
          </p:nvPr>
        </p:nvSpPr>
        <p:spPr>
          <a:xfrm>
            <a:off x="457200" y="2332037"/>
            <a:ext cx="8001000" cy="3306763"/>
          </a:xfrm>
        </p:spPr>
        <p:txBody>
          <a:bodyPr/>
          <a:lstStyle/>
          <a:p>
            <a:r>
              <a:rPr lang="en-US" dirty="0" smtClean="0"/>
              <a:t>From average values – some downward movement</a:t>
            </a:r>
          </a:p>
          <a:p>
            <a:r>
              <a:rPr lang="en-US" dirty="0" smtClean="0"/>
              <a:t>From extreme values – significant downward risk </a:t>
            </a:r>
          </a:p>
          <a:p>
            <a:endParaRPr lang="en-US" dirty="0"/>
          </a:p>
        </p:txBody>
      </p:sp>
    </p:spTree>
    <p:extLst>
      <p:ext uri="{BB962C8B-B14F-4D97-AF65-F5344CB8AC3E}">
        <p14:creationId xmlns:p14="http://schemas.microsoft.com/office/powerpoint/2010/main" val="3148807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0408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58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Arial Black" panose="020B0A04020102020204" pitchFamily="34" charset="0"/>
              </a:rPr>
              <a:t>How Do You Arrive and Stay at </a:t>
            </a:r>
            <a:r>
              <a:rPr lang="en-US" dirty="0" smtClean="0">
                <a:solidFill>
                  <a:srgbClr val="FF0000"/>
                </a:solidFill>
                <a:latin typeface="Arial Black" panose="020B0A04020102020204" pitchFamily="34" charset="0"/>
              </a:rPr>
              <a:t>$15,000 per Acre </a:t>
            </a:r>
            <a:r>
              <a:rPr lang="en-US" dirty="0" smtClean="0">
                <a:solidFill>
                  <a:schemeClr val="bg1"/>
                </a:solidFill>
                <a:latin typeface="Arial Black" panose="020B0A04020102020204" pitchFamily="34" charset="0"/>
              </a:rPr>
              <a:t>for Farmland?</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137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sz="4800" dirty="0" smtClean="0">
                <a:solidFill>
                  <a:schemeClr val="bg1"/>
                </a:solidFill>
                <a:latin typeface="Arial Black" panose="020B0A04020102020204" pitchFamily="34" charset="0"/>
                <a:cs typeface="Aharoni" panose="02010803020104030203" pitchFamily="2" charset="-79"/>
              </a:rPr>
              <a:t>These Times Haven’t been </a:t>
            </a:r>
            <a:r>
              <a:rPr lang="en-US" sz="4800" dirty="0" smtClean="0">
                <a:solidFill>
                  <a:srgbClr val="FF0000"/>
                </a:solidFill>
                <a:latin typeface="Arial Black" panose="020B0A04020102020204" pitchFamily="34" charset="0"/>
                <a:cs typeface="Aharoni" panose="02010803020104030203" pitchFamily="2" charset="-79"/>
              </a:rPr>
              <a:t>Good</a:t>
            </a:r>
            <a:r>
              <a:rPr lang="en-US" sz="4800" dirty="0" smtClean="0">
                <a:solidFill>
                  <a:schemeClr val="bg1"/>
                </a:solidFill>
                <a:latin typeface="Arial Black" panose="020B0A04020102020204" pitchFamily="34" charset="0"/>
                <a:cs typeface="Aharoni" panose="02010803020104030203" pitchFamily="2" charset="-79"/>
              </a:rPr>
              <a:t> They’ve Been </a:t>
            </a:r>
            <a:r>
              <a:rPr lang="en-US" sz="4800" dirty="0" smtClean="0">
                <a:solidFill>
                  <a:srgbClr val="FF0000"/>
                </a:solidFill>
                <a:latin typeface="Arial Black" panose="020B0A04020102020204" pitchFamily="34" charset="0"/>
                <a:cs typeface="Aharoni" panose="02010803020104030203" pitchFamily="2" charset="-79"/>
              </a:rPr>
              <a:t>SPECTACULAR</a:t>
            </a:r>
            <a:r>
              <a:rPr lang="en-US" sz="5400" dirty="0" smtClean="0">
                <a:solidFill>
                  <a:srgbClr val="FF0000"/>
                </a:solidFill>
                <a:latin typeface="Arial Black" panose="020B0A04020102020204" pitchFamily="34" charset="0"/>
                <a:cs typeface="Aharoni" panose="02010803020104030203" pitchFamily="2" charset="-79"/>
              </a:rPr>
              <a:t>!</a:t>
            </a:r>
            <a:r>
              <a:rPr lang="en-US" sz="4800" dirty="0" smtClean="0">
                <a:solidFill>
                  <a:srgbClr val="FF0000"/>
                </a:solidFill>
                <a:latin typeface="Arial Black" panose="020B0A04020102020204" pitchFamily="34" charset="0"/>
                <a:cs typeface="Aharoni" panose="02010803020104030203" pitchFamily="2" charset="-79"/>
              </a:rPr>
              <a:t> </a:t>
            </a:r>
            <a:endParaRPr lang="en-US" sz="4800"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989259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798"/>
            <a:ext cx="2707793" cy="4893647"/>
          </a:xfrm>
          <a:prstGeom prst="rect">
            <a:avLst/>
          </a:prstGeom>
          <a:noFill/>
        </p:spPr>
        <p:txBody>
          <a:bodyPr wrap="none" rtlCol="0">
            <a:spAutoFit/>
          </a:bodyPr>
          <a:lstStyle/>
          <a:p>
            <a:pPr algn="ctr">
              <a:lnSpc>
                <a:spcPct val="150000"/>
              </a:lnSpc>
            </a:pPr>
            <a:r>
              <a:rPr lang="en-US" sz="1600" b="1" u="sng" dirty="0" smtClean="0"/>
              <a:t>Example 1</a:t>
            </a:r>
          </a:p>
          <a:p>
            <a:pPr>
              <a:lnSpc>
                <a:spcPct val="150000"/>
              </a:lnSpc>
            </a:pPr>
            <a:r>
              <a:rPr lang="en-US" sz="1600" dirty="0" smtClean="0"/>
              <a:t>(A) Corn Price	 $6.43</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$1,286</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$450</a:t>
            </a:r>
          </a:p>
          <a:p>
            <a:pPr>
              <a:lnSpc>
                <a:spcPct val="150000"/>
              </a:lnSpc>
            </a:pPr>
            <a:r>
              <a:rPr lang="en-US" sz="1600" dirty="0" smtClean="0"/>
              <a:t>(F) Cap Rate	     3% </a:t>
            </a:r>
          </a:p>
          <a:p>
            <a:pPr>
              <a:lnSpc>
                <a:spcPct val="150000"/>
              </a:lnSpc>
            </a:pPr>
            <a:r>
              <a:rPr lang="en-US" sz="1600" dirty="0" smtClean="0"/>
              <a:t>(G) NPV for land</a:t>
            </a:r>
          </a:p>
          <a:p>
            <a:pPr>
              <a:lnSpc>
                <a:spcPct val="150000"/>
              </a:lnSpc>
            </a:pPr>
            <a:r>
              <a:rPr lang="en-US" sz="1600" dirty="0"/>
              <a:t>	</a:t>
            </a:r>
            <a:r>
              <a:rPr lang="en-US" sz="1600" dirty="0" smtClean="0"/>
              <a:t>(E / F)	$15,000</a:t>
            </a:r>
            <a:endParaRPr lang="en-US" sz="1600" dirty="0"/>
          </a:p>
        </p:txBody>
      </p:sp>
      <p:sp>
        <p:nvSpPr>
          <p:cNvPr id="7" name="TextBox 6"/>
          <p:cNvSpPr txBox="1"/>
          <p:nvPr/>
        </p:nvSpPr>
        <p:spPr>
          <a:xfrm>
            <a:off x="3124200" y="685797"/>
            <a:ext cx="2707793" cy="4893647"/>
          </a:xfrm>
          <a:prstGeom prst="rect">
            <a:avLst/>
          </a:prstGeom>
          <a:noFill/>
        </p:spPr>
        <p:txBody>
          <a:bodyPr wrap="none" rtlCol="0">
            <a:spAutoFit/>
          </a:bodyPr>
          <a:lstStyle/>
          <a:p>
            <a:pPr algn="ctr">
              <a:lnSpc>
                <a:spcPct val="150000"/>
              </a:lnSpc>
            </a:pPr>
            <a:r>
              <a:rPr lang="en-US" sz="1600" b="1" u="sng" dirty="0" smtClean="0"/>
              <a:t>Example 2</a:t>
            </a:r>
          </a:p>
          <a:p>
            <a:pPr>
              <a:lnSpc>
                <a:spcPct val="150000"/>
              </a:lnSpc>
            </a:pPr>
            <a:r>
              <a:rPr lang="en-US" sz="1600" b="1" dirty="0" smtClean="0">
                <a:solidFill>
                  <a:srgbClr val="FF0000"/>
                </a:solidFill>
              </a:rPr>
              <a:t>(A) Corn Price	 $5.00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$1000</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$350</a:t>
            </a:r>
          </a:p>
          <a:p>
            <a:pPr>
              <a:lnSpc>
                <a:spcPct val="150000"/>
              </a:lnSpc>
            </a:pPr>
            <a:r>
              <a:rPr lang="en-US" sz="1600" b="1" dirty="0" smtClean="0">
                <a:solidFill>
                  <a:srgbClr val="FF0000"/>
                </a:solidFill>
              </a:rPr>
              <a:t>(F) Cap Rate	     2.3% </a:t>
            </a:r>
          </a:p>
          <a:p>
            <a:pPr>
              <a:lnSpc>
                <a:spcPct val="150000"/>
              </a:lnSpc>
            </a:pPr>
            <a:r>
              <a:rPr lang="en-US" sz="1600" dirty="0" smtClean="0"/>
              <a:t>(G) NPV for land</a:t>
            </a:r>
          </a:p>
          <a:p>
            <a:pPr>
              <a:lnSpc>
                <a:spcPct val="150000"/>
              </a:lnSpc>
            </a:pPr>
            <a:r>
              <a:rPr lang="en-US" sz="1600" dirty="0"/>
              <a:t>	</a:t>
            </a:r>
            <a:r>
              <a:rPr lang="en-US" sz="1600" dirty="0" smtClean="0"/>
              <a:t>(E / F)	$15,000</a:t>
            </a:r>
            <a:endParaRPr lang="en-US" sz="1600" dirty="0"/>
          </a:p>
        </p:txBody>
      </p:sp>
      <p:sp>
        <p:nvSpPr>
          <p:cNvPr id="8" name="TextBox 7"/>
          <p:cNvSpPr txBox="1"/>
          <p:nvPr/>
        </p:nvSpPr>
        <p:spPr>
          <a:xfrm>
            <a:off x="6095999" y="704214"/>
            <a:ext cx="2707793" cy="4893647"/>
          </a:xfrm>
          <a:prstGeom prst="rect">
            <a:avLst/>
          </a:prstGeom>
          <a:noFill/>
        </p:spPr>
        <p:txBody>
          <a:bodyPr wrap="none" rtlCol="0">
            <a:spAutoFit/>
          </a:bodyPr>
          <a:lstStyle/>
          <a:p>
            <a:pPr algn="ctr">
              <a:lnSpc>
                <a:spcPct val="150000"/>
              </a:lnSpc>
            </a:pPr>
            <a:r>
              <a:rPr lang="en-US" sz="1600" b="1" u="sng" dirty="0" smtClean="0"/>
              <a:t>Example 3</a:t>
            </a:r>
          </a:p>
          <a:p>
            <a:pPr>
              <a:lnSpc>
                <a:spcPct val="150000"/>
              </a:lnSpc>
            </a:pPr>
            <a:r>
              <a:rPr lang="en-US" sz="1600" b="1" dirty="0" smtClean="0">
                <a:solidFill>
                  <a:srgbClr val="FF0000"/>
                </a:solidFill>
              </a:rPr>
              <a:t>(A) Corn Price	 $4.50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$900</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$315</a:t>
            </a:r>
          </a:p>
          <a:p>
            <a:pPr>
              <a:lnSpc>
                <a:spcPct val="150000"/>
              </a:lnSpc>
            </a:pPr>
            <a:r>
              <a:rPr lang="en-US" sz="1600" b="1" dirty="0" smtClean="0">
                <a:solidFill>
                  <a:srgbClr val="FF0000"/>
                </a:solidFill>
              </a:rPr>
              <a:t>(F) Cap Rate	     2.1% </a:t>
            </a:r>
          </a:p>
          <a:p>
            <a:pPr>
              <a:lnSpc>
                <a:spcPct val="150000"/>
              </a:lnSpc>
            </a:pPr>
            <a:r>
              <a:rPr lang="en-US" sz="1600" dirty="0" smtClean="0"/>
              <a:t>(G) NPV for land</a:t>
            </a:r>
          </a:p>
          <a:p>
            <a:pPr>
              <a:lnSpc>
                <a:spcPct val="150000"/>
              </a:lnSpc>
            </a:pPr>
            <a:r>
              <a:rPr lang="en-US" sz="1600" dirty="0"/>
              <a:t>	</a:t>
            </a:r>
            <a:r>
              <a:rPr lang="en-US" sz="1600" dirty="0" smtClean="0"/>
              <a:t>(E / F)	$15,000</a:t>
            </a:r>
            <a:endParaRPr lang="en-US" sz="1600" dirty="0"/>
          </a:p>
        </p:txBody>
      </p:sp>
      <p:cxnSp>
        <p:nvCxnSpPr>
          <p:cNvPr id="10" name="Straight Connector 9"/>
          <p:cNvCxnSpPr/>
          <p:nvPr/>
        </p:nvCxnSpPr>
        <p:spPr>
          <a:xfrm>
            <a:off x="152400" y="381000"/>
            <a:ext cx="2783993" cy="53340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228600" y="533400"/>
            <a:ext cx="2590800" cy="5181600"/>
          </a:xfrm>
          <a:prstGeom prst="line">
            <a:avLst/>
          </a:prstGeom>
        </p:spPr>
        <p:style>
          <a:lnRef idx="2">
            <a:schemeClr val="dk1"/>
          </a:lnRef>
          <a:fillRef idx="0">
            <a:schemeClr val="dk1"/>
          </a:fillRef>
          <a:effectRef idx="1">
            <a:schemeClr val="dk1"/>
          </a:effectRef>
          <a:fontRef idx="minor">
            <a:schemeClr val="tx1"/>
          </a:fontRef>
        </p:style>
      </p:cxnSp>
      <p:sp>
        <p:nvSpPr>
          <p:cNvPr id="14" name="Oval 13"/>
          <p:cNvSpPr/>
          <p:nvPr/>
        </p:nvSpPr>
        <p:spPr>
          <a:xfrm>
            <a:off x="2936393" y="3886200"/>
            <a:ext cx="5867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More Optimistic than $6.40 Corn? </a:t>
            </a:r>
            <a:endParaRPr lang="en-US" sz="4000" dirty="0">
              <a:solidFill>
                <a:schemeClr val="tx1"/>
              </a:solidFill>
            </a:endParaRPr>
          </a:p>
        </p:txBody>
      </p:sp>
      <p:sp>
        <p:nvSpPr>
          <p:cNvPr id="2" name="TextBox 1"/>
          <p:cNvSpPr txBox="1"/>
          <p:nvPr/>
        </p:nvSpPr>
        <p:spPr>
          <a:xfrm>
            <a:off x="2961514" y="152400"/>
            <a:ext cx="610628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One Option: Lower Prices and Lower Cap Rates</a:t>
            </a:r>
            <a:endParaRPr lang="en-US" sz="2400" dirty="0"/>
          </a:p>
        </p:txBody>
      </p:sp>
    </p:spTree>
    <p:extLst>
      <p:ext uri="{BB962C8B-B14F-4D97-AF65-F5344CB8AC3E}">
        <p14:creationId xmlns:p14="http://schemas.microsoft.com/office/powerpoint/2010/main" val="7072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85796"/>
            <a:ext cx="2707793" cy="4893647"/>
          </a:xfrm>
          <a:prstGeom prst="rect">
            <a:avLst/>
          </a:prstGeom>
          <a:noFill/>
        </p:spPr>
        <p:txBody>
          <a:bodyPr wrap="none" rtlCol="0">
            <a:spAutoFit/>
          </a:bodyPr>
          <a:lstStyle/>
          <a:p>
            <a:pPr algn="ctr">
              <a:lnSpc>
                <a:spcPct val="150000"/>
              </a:lnSpc>
            </a:pPr>
            <a:r>
              <a:rPr lang="en-US" sz="1600" b="1" u="sng" dirty="0" smtClean="0"/>
              <a:t>Example 4</a:t>
            </a:r>
          </a:p>
          <a:p>
            <a:pPr>
              <a:lnSpc>
                <a:spcPct val="150000"/>
              </a:lnSpc>
            </a:pPr>
            <a:r>
              <a:rPr lang="en-US" sz="1600" b="1" dirty="0" smtClean="0">
                <a:solidFill>
                  <a:srgbClr val="FF0000"/>
                </a:solidFill>
              </a:rPr>
              <a:t>(A) Corn Price	 $5.00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$1000</a:t>
            </a:r>
            <a:endParaRPr lang="en-US" sz="1600" dirty="0"/>
          </a:p>
          <a:p>
            <a:pPr>
              <a:lnSpc>
                <a:spcPct val="150000"/>
              </a:lnSpc>
            </a:pPr>
            <a:r>
              <a:rPr lang="en-US" sz="1600" b="1" dirty="0" smtClean="0">
                <a:solidFill>
                  <a:srgbClr val="FF0000"/>
                </a:solidFill>
              </a:rPr>
              <a:t>(D) Land’s share </a:t>
            </a:r>
          </a:p>
          <a:p>
            <a:pPr>
              <a:lnSpc>
                <a:spcPct val="150000"/>
              </a:lnSpc>
            </a:pPr>
            <a:r>
              <a:rPr lang="en-US" sz="1600" b="1" dirty="0" smtClean="0">
                <a:solidFill>
                  <a:srgbClr val="FF0000"/>
                </a:solidFill>
              </a:rPr>
              <a:t>of total revenue 	   45%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$450</a:t>
            </a:r>
          </a:p>
          <a:p>
            <a:pPr>
              <a:lnSpc>
                <a:spcPct val="150000"/>
              </a:lnSpc>
            </a:pPr>
            <a:r>
              <a:rPr lang="en-US" sz="1600" dirty="0" smtClean="0"/>
              <a:t>(F) Cap Rate	     3% </a:t>
            </a:r>
          </a:p>
          <a:p>
            <a:pPr>
              <a:lnSpc>
                <a:spcPct val="150000"/>
              </a:lnSpc>
            </a:pPr>
            <a:r>
              <a:rPr lang="en-US" sz="1600" dirty="0" smtClean="0"/>
              <a:t>(G) NPV for land</a:t>
            </a:r>
          </a:p>
          <a:p>
            <a:pPr>
              <a:lnSpc>
                <a:spcPct val="150000"/>
              </a:lnSpc>
            </a:pPr>
            <a:r>
              <a:rPr lang="en-US" sz="1600" dirty="0"/>
              <a:t>	</a:t>
            </a:r>
            <a:r>
              <a:rPr lang="en-US" sz="1600" dirty="0" smtClean="0"/>
              <a:t>(E / F)	$15,000</a:t>
            </a:r>
            <a:endParaRPr lang="en-US" sz="1600" dirty="0"/>
          </a:p>
        </p:txBody>
      </p:sp>
      <p:sp>
        <p:nvSpPr>
          <p:cNvPr id="8" name="TextBox 7"/>
          <p:cNvSpPr txBox="1"/>
          <p:nvPr/>
        </p:nvSpPr>
        <p:spPr>
          <a:xfrm>
            <a:off x="4742102" y="685795"/>
            <a:ext cx="2707793" cy="4893647"/>
          </a:xfrm>
          <a:prstGeom prst="rect">
            <a:avLst/>
          </a:prstGeom>
          <a:noFill/>
        </p:spPr>
        <p:txBody>
          <a:bodyPr wrap="none" rtlCol="0">
            <a:spAutoFit/>
          </a:bodyPr>
          <a:lstStyle/>
          <a:p>
            <a:pPr algn="ctr">
              <a:lnSpc>
                <a:spcPct val="150000"/>
              </a:lnSpc>
            </a:pPr>
            <a:r>
              <a:rPr lang="en-US" sz="1600" b="1" u="sng" dirty="0" smtClean="0"/>
              <a:t>Example 5</a:t>
            </a:r>
          </a:p>
          <a:p>
            <a:pPr>
              <a:lnSpc>
                <a:spcPct val="150000"/>
              </a:lnSpc>
            </a:pPr>
            <a:r>
              <a:rPr lang="en-US" sz="1600" b="1" dirty="0" smtClean="0">
                <a:solidFill>
                  <a:srgbClr val="FF0000"/>
                </a:solidFill>
              </a:rPr>
              <a:t>(A) Corn Price	 $4.50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$900</a:t>
            </a:r>
            <a:endParaRPr lang="en-US" sz="1600" dirty="0"/>
          </a:p>
          <a:p>
            <a:pPr>
              <a:lnSpc>
                <a:spcPct val="150000"/>
              </a:lnSpc>
            </a:pPr>
            <a:r>
              <a:rPr lang="en-US" sz="1600" b="1" dirty="0" smtClean="0">
                <a:solidFill>
                  <a:srgbClr val="FF0000"/>
                </a:solidFill>
              </a:rPr>
              <a:t>(D) Land’s share </a:t>
            </a:r>
          </a:p>
          <a:p>
            <a:pPr>
              <a:lnSpc>
                <a:spcPct val="150000"/>
              </a:lnSpc>
            </a:pPr>
            <a:r>
              <a:rPr lang="en-US" sz="1600" b="1" dirty="0" smtClean="0">
                <a:solidFill>
                  <a:srgbClr val="FF0000"/>
                </a:solidFill>
              </a:rPr>
              <a:t>of total revenue 	   50%</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$450</a:t>
            </a:r>
          </a:p>
          <a:p>
            <a:pPr>
              <a:lnSpc>
                <a:spcPct val="150000"/>
              </a:lnSpc>
            </a:pPr>
            <a:r>
              <a:rPr lang="en-US" sz="1600" dirty="0" smtClean="0"/>
              <a:t>(F) Cap Rate	     3% </a:t>
            </a:r>
          </a:p>
          <a:p>
            <a:pPr>
              <a:lnSpc>
                <a:spcPct val="150000"/>
              </a:lnSpc>
            </a:pPr>
            <a:r>
              <a:rPr lang="en-US" sz="1600" dirty="0" smtClean="0"/>
              <a:t>(G) NPV for land</a:t>
            </a:r>
          </a:p>
          <a:p>
            <a:pPr>
              <a:lnSpc>
                <a:spcPct val="150000"/>
              </a:lnSpc>
            </a:pPr>
            <a:r>
              <a:rPr lang="en-US" sz="1600" dirty="0"/>
              <a:t>	</a:t>
            </a:r>
            <a:r>
              <a:rPr lang="en-US" sz="1600" dirty="0" smtClean="0"/>
              <a:t>(E / F)	$15,000</a:t>
            </a:r>
            <a:endParaRPr lang="en-US" sz="1600" dirty="0"/>
          </a:p>
        </p:txBody>
      </p:sp>
      <p:sp>
        <p:nvSpPr>
          <p:cNvPr id="2" name="Oval 1"/>
          <p:cNvSpPr/>
          <p:nvPr/>
        </p:nvSpPr>
        <p:spPr>
          <a:xfrm>
            <a:off x="304800" y="2286000"/>
            <a:ext cx="7620000" cy="15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Farmers Will Eventually Tire of This!</a:t>
            </a:r>
            <a:endParaRPr lang="en-US" sz="2800" dirty="0">
              <a:solidFill>
                <a:schemeClr val="tx1"/>
              </a:solidFill>
            </a:endParaRPr>
          </a:p>
        </p:txBody>
      </p:sp>
      <p:sp>
        <p:nvSpPr>
          <p:cNvPr id="3" name="TextBox 2"/>
          <p:cNvSpPr txBox="1"/>
          <p:nvPr/>
        </p:nvSpPr>
        <p:spPr>
          <a:xfrm>
            <a:off x="533400" y="152400"/>
            <a:ext cx="7620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Another Option: Higher Share of Returns Go to Farmland</a:t>
            </a:r>
            <a:endParaRPr lang="en-US" sz="2400" dirty="0"/>
          </a:p>
        </p:txBody>
      </p:sp>
    </p:spTree>
    <p:extLst>
      <p:ext uri="{BB962C8B-B14F-4D97-AF65-F5344CB8AC3E}">
        <p14:creationId xmlns:p14="http://schemas.microsoft.com/office/powerpoint/2010/main" val="105948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12"/>
            <a:ext cx="91440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solidFill>
                  <a:schemeClr val="bg1"/>
                </a:solidFill>
                <a:latin typeface="Arial Black" panose="020B0A04020102020204" pitchFamily="34" charset="0"/>
              </a:rPr>
              <a:t>How do you turn </a:t>
            </a:r>
            <a:r>
              <a:rPr lang="en-US" dirty="0" smtClean="0">
                <a:solidFill>
                  <a:srgbClr val="FF0000"/>
                </a:solidFill>
                <a:latin typeface="Arial Black" panose="020B0A04020102020204" pitchFamily="34" charset="0"/>
              </a:rPr>
              <a:t>$15,000 into $9,000</a:t>
            </a:r>
            <a:r>
              <a:rPr lang="en-US"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5771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2811988" cy="4893647"/>
          </a:xfrm>
          <a:prstGeom prst="rect">
            <a:avLst/>
          </a:prstGeom>
          <a:noFill/>
        </p:spPr>
        <p:txBody>
          <a:bodyPr wrap="none" rtlCol="0">
            <a:spAutoFit/>
          </a:bodyPr>
          <a:lstStyle/>
          <a:p>
            <a:pPr algn="ctr">
              <a:lnSpc>
                <a:spcPct val="150000"/>
              </a:lnSpc>
            </a:pPr>
            <a:r>
              <a:rPr lang="en-US" sz="1600" b="1" u="sng" dirty="0" smtClean="0"/>
              <a:t>Example X</a:t>
            </a:r>
          </a:p>
          <a:p>
            <a:pPr>
              <a:lnSpc>
                <a:spcPct val="150000"/>
              </a:lnSpc>
            </a:pPr>
            <a:r>
              <a:rPr lang="en-US" sz="1600" b="1" dirty="0" smtClean="0">
                <a:solidFill>
                  <a:srgbClr val="FF0000"/>
                </a:solidFill>
              </a:rPr>
              <a:t>(A) Corn Price	 $5.00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$1000</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$350</a:t>
            </a:r>
          </a:p>
          <a:p>
            <a:pPr>
              <a:lnSpc>
                <a:spcPct val="150000"/>
              </a:lnSpc>
            </a:pPr>
            <a:r>
              <a:rPr lang="en-US" sz="1600" dirty="0" smtClean="0"/>
              <a:t>(F) Cap Rate	     3.5% </a:t>
            </a:r>
          </a:p>
          <a:p>
            <a:pPr>
              <a:lnSpc>
                <a:spcPct val="150000"/>
              </a:lnSpc>
            </a:pPr>
            <a:r>
              <a:rPr lang="en-US" sz="1600" dirty="0" smtClean="0"/>
              <a:t>(G) NPV for land</a:t>
            </a:r>
          </a:p>
          <a:p>
            <a:pPr>
              <a:lnSpc>
                <a:spcPct val="150000"/>
              </a:lnSpc>
            </a:pPr>
            <a:r>
              <a:rPr lang="en-US" sz="1600" dirty="0"/>
              <a:t>	</a:t>
            </a:r>
            <a:r>
              <a:rPr lang="en-US" sz="1600" b="1" dirty="0" smtClean="0">
                <a:solidFill>
                  <a:srgbClr val="FF0000"/>
                </a:solidFill>
              </a:rPr>
              <a:t>(E / F)	$10,000</a:t>
            </a:r>
            <a:endParaRPr lang="en-US" sz="1600" b="1" dirty="0">
              <a:solidFill>
                <a:srgbClr val="FF0000"/>
              </a:solidFill>
            </a:endParaRPr>
          </a:p>
        </p:txBody>
      </p:sp>
      <p:sp>
        <p:nvSpPr>
          <p:cNvPr id="8" name="TextBox 7"/>
          <p:cNvSpPr txBox="1"/>
          <p:nvPr/>
        </p:nvSpPr>
        <p:spPr>
          <a:xfrm>
            <a:off x="3124200" y="1143000"/>
            <a:ext cx="2707793" cy="4893647"/>
          </a:xfrm>
          <a:prstGeom prst="rect">
            <a:avLst/>
          </a:prstGeom>
          <a:noFill/>
        </p:spPr>
        <p:txBody>
          <a:bodyPr wrap="none" rtlCol="0">
            <a:spAutoFit/>
          </a:bodyPr>
          <a:lstStyle/>
          <a:p>
            <a:pPr algn="ctr">
              <a:lnSpc>
                <a:spcPct val="150000"/>
              </a:lnSpc>
            </a:pPr>
            <a:r>
              <a:rPr lang="en-US" sz="1600" b="1" u="sng" dirty="0" smtClean="0"/>
              <a:t>Example Y</a:t>
            </a:r>
          </a:p>
          <a:p>
            <a:pPr>
              <a:lnSpc>
                <a:spcPct val="150000"/>
              </a:lnSpc>
            </a:pPr>
            <a:r>
              <a:rPr lang="en-US" sz="1600" b="1" dirty="0" smtClean="0">
                <a:solidFill>
                  <a:srgbClr val="FF0000"/>
                </a:solidFill>
              </a:rPr>
              <a:t>(A) Corn Price	 $4.50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$900</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$315</a:t>
            </a:r>
          </a:p>
          <a:p>
            <a:pPr>
              <a:lnSpc>
                <a:spcPct val="150000"/>
              </a:lnSpc>
            </a:pPr>
            <a:r>
              <a:rPr lang="en-US" sz="1600" dirty="0" smtClean="0"/>
              <a:t>(F) Cap Rate	     3.5% </a:t>
            </a:r>
          </a:p>
          <a:p>
            <a:pPr>
              <a:lnSpc>
                <a:spcPct val="150000"/>
              </a:lnSpc>
            </a:pPr>
            <a:r>
              <a:rPr lang="en-US" sz="1600" dirty="0" smtClean="0"/>
              <a:t>(G) NPV for land</a:t>
            </a:r>
          </a:p>
          <a:p>
            <a:pPr>
              <a:lnSpc>
                <a:spcPct val="150000"/>
              </a:lnSpc>
            </a:pPr>
            <a:r>
              <a:rPr lang="en-US" sz="1600" dirty="0"/>
              <a:t>	</a:t>
            </a:r>
            <a:r>
              <a:rPr lang="en-US" sz="1600" b="1" dirty="0" smtClean="0">
                <a:solidFill>
                  <a:srgbClr val="FF0000"/>
                </a:solidFill>
              </a:rPr>
              <a:t>(E / F)	$9,000</a:t>
            </a:r>
            <a:endParaRPr lang="en-US" sz="1600" b="1" dirty="0">
              <a:solidFill>
                <a:srgbClr val="FF0000"/>
              </a:solidFill>
            </a:endParaRPr>
          </a:p>
        </p:txBody>
      </p:sp>
      <p:sp>
        <p:nvSpPr>
          <p:cNvPr id="2" name="TextBox 1"/>
          <p:cNvSpPr txBox="1"/>
          <p:nvPr/>
        </p:nvSpPr>
        <p:spPr>
          <a:xfrm>
            <a:off x="609600" y="127022"/>
            <a:ext cx="8610600" cy="646331"/>
          </a:xfrm>
          <a:prstGeom prst="rect">
            <a:avLst/>
          </a:prstGeom>
          <a:noFill/>
        </p:spPr>
        <p:txBody>
          <a:bodyPr wrap="square" rtlCol="0">
            <a:spAutoFit/>
          </a:bodyPr>
          <a:lstStyle/>
          <a:p>
            <a:r>
              <a:rPr lang="en-US" sz="3600" dirty="0" smtClean="0"/>
              <a:t>How to turn $15,000 per acre into $9,000</a:t>
            </a:r>
            <a:endParaRPr lang="en-US" sz="3600" dirty="0"/>
          </a:p>
        </p:txBody>
      </p:sp>
      <p:sp>
        <p:nvSpPr>
          <p:cNvPr id="5" name="TextBox 4"/>
          <p:cNvSpPr txBox="1"/>
          <p:nvPr/>
        </p:nvSpPr>
        <p:spPr>
          <a:xfrm>
            <a:off x="6172200" y="1143000"/>
            <a:ext cx="2707793" cy="4893647"/>
          </a:xfrm>
          <a:prstGeom prst="rect">
            <a:avLst/>
          </a:prstGeom>
          <a:noFill/>
        </p:spPr>
        <p:txBody>
          <a:bodyPr wrap="none" rtlCol="0">
            <a:spAutoFit/>
          </a:bodyPr>
          <a:lstStyle/>
          <a:p>
            <a:pPr algn="ctr">
              <a:lnSpc>
                <a:spcPct val="150000"/>
              </a:lnSpc>
            </a:pPr>
            <a:r>
              <a:rPr lang="en-US" sz="1600" b="1" u="sng" dirty="0" smtClean="0"/>
              <a:t>Example Z</a:t>
            </a:r>
          </a:p>
          <a:p>
            <a:pPr>
              <a:lnSpc>
                <a:spcPct val="150000"/>
              </a:lnSpc>
            </a:pPr>
            <a:r>
              <a:rPr lang="en-US" sz="1600" b="1" dirty="0" smtClean="0">
                <a:solidFill>
                  <a:srgbClr val="FF0000"/>
                </a:solidFill>
              </a:rPr>
              <a:t>(A) Corn Price	 $4.00</a:t>
            </a:r>
          </a:p>
          <a:p>
            <a:pPr>
              <a:lnSpc>
                <a:spcPct val="150000"/>
              </a:lnSpc>
            </a:pPr>
            <a:r>
              <a:rPr lang="en-US" sz="1600" dirty="0" smtClean="0"/>
              <a:t>(B)  Yield	</a:t>
            </a:r>
            <a:r>
              <a:rPr lang="en-US" sz="1600" dirty="0"/>
              <a:t>	</a:t>
            </a:r>
            <a:r>
              <a:rPr lang="en-US" sz="1600" dirty="0" smtClean="0"/>
              <a:t>200</a:t>
            </a:r>
          </a:p>
          <a:p>
            <a:pPr marL="342900" indent="-342900">
              <a:lnSpc>
                <a:spcPct val="150000"/>
              </a:lnSpc>
              <a:buAutoNum type="alphaUcParenBoth" startAt="3"/>
            </a:pPr>
            <a:r>
              <a:rPr lang="en-US" sz="1600" dirty="0" smtClean="0"/>
              <a:t>Gross Revenue</a:t>
            </a:r>
          </a:p>
          <a:p>
            <a:pPr lvl="1">
              <a:lnSpc>
                <a:spcPct val="150000"/>
              </a:lnSpc>
            </a:pPr>
            <a:r>
              <a:rPr lang="en-US" sz="1600" dirty="0" smtClean="0"/>
              <a:t>(A x B)	$800</a:t>
            </a:r>
            <a:endParaRPr lang="en-US" sz="1600" dirty="0"/>
          </a:p>
          <a:p>
            <a:pPr>
              <a:lnSpc>
                <a:spcPct val="150000"/>
              </a:lnSpc>
            </a:pPr>
            <a:r>
              <a:rPr lang="en-US" sz="1600" dirty="0" smtClean="0"/>
              <a:t>(D) Land’s share </a:t>
            </a:r>
          </a:p>
          <a:p>
            <a:pPr>
              <a:lnSpc>
                <a:spcPct val="150000"/>
              </a:lnSpc>
            </a:pPr>
            <a:r>
              <a:rPr lang="en-US" sz="1600" dirty="0" smtClean="0"/>
              <a:t>of total revenue 	   35%</a:t>
            </a:r>
          </a:p>
          <a:p>
            <a:pPr>
              <a:lnSpc>
                <a:spcPct val="150000"/>
              </a:lnSpc>
            </a:pPr>
            <a:r>
              <a:rPr lang="en-US" sz="1600" dirty="0" smtClean="0"/>
              <a:t>(E) Net revenue </a:t>
            </a:r>
          </a:p>
          <a:p>
            <a:pPr>
              <a:lnSpc>
                <a:spcPct val="150000"/>
              </a:lnSpc>
            </a:pPr>
            <a:r>
              <a:rPr lang="en-US" sz="1600" dirty="0" smtClean="0"/>
              <a:t>for land		  </a:t>
            </a:r>
          </a:p>
          <a:p>
            <a:pPr>
              <a:lnSpc>
                <a:spcPct val="150000"/>
              </a:lnSpc>
            </a:pPr>
            <a:r>
              <a:rPr lang="en-US" sz="1600" dirty="0" smtClean="0"/>
              <a:t>	(C x D)	$280</a:t>
            </a:r>
          </a:p>
          <a:p>
            <a:pPr>
              <a:lnSpc>
                <a:spcPct val="150000"/>
              </a:lnSpc>
            </a:pPr>
            <a:r>
              <a:rPr lang="en-US" sz="1600" dirty="0" smtClean="0"/>
              <a:t>(F) Cap Rate	     3.5% </a:t>
            </a:r>
          </a:p>
          <a:p>
            <a:pPr>
              <a:lnSpc>
                <a:spcPct val="150000"/>
              </a:lnSpc>
            </a:pPr>
            <a:r>
              <a:rPr lang="en-US" sz="1600" dirty="0" smtClean="0"/>
              <a:t>(G) NPV for land</a:t>
            </a:r>
          </a:p>
          <a:p>
            <a:pPr>
              <a:lnSpc>
                <a:spcPct val="150000"/>
              </a:lnSpc>
            </a:pPr>
            <a:r>
              <a:rPr lang="en-US" sz="1600" dirty="0"/>
              <a:t>	</a:t>
            </a:r>
            <a:r>
              <a:rPr lang="en-US" sz="1600" b="1" dirty="0" smtClean="0">
                <a:solidFill>
                  <a:srgbClr val="FF0000"/>
                </a:solidFill>
              </a:rPr>
              <a:t>(E / F)	$8,000</a:t>
            </a:r>
            <a:endParaRPr lang="en-US" sz="1600" b="1" dirty="0">
              <a:solidFill>
                <a:srgbClr val="FF0000"/>
              </a:solidFill>
            </a:endParaRPr>
          </a:p>
        </p:txBody>
      </p:sp>
      <p:sp>
        <p:nvSpPr>
          <p:cNvPr id="3" name="TextBox 2"/>
          <p:cNvSpPr txBox="1"/>
          <p:nvPr/>
        </p:nvSpPr>
        <p:spPr>
          <a:xfrm>
            <a:off x="990600" y="758693"/>
            <a:ext cx="7315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At these share and cap rate combinations each $0.50 = $1,000 on farmland </a:t>
            </a:r>
            <a:endParaRPr lang="en-US" dirty="0"/>
          </a:p>
        </p:txBody>
      </p:sp>
    </p:spTree>
    <p:extLst>
      <p:ext uri="{BB962C8B-B14F-4D97-AF65-F5344CB8AC3E}">
        <p14:creationId xmlns:p14="http://schemas.microsoft.com/office/powerpoint/2010/main" val="374786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a:t>
            </a:r>
            <a:endParaRPr lang="en-US" dirty="0"/>
          </a:p>
        </p:txBody>
      </p:sp>
      <p:sp>
        <p:nvSpPr>
          <p:cNvPr id="5" name="Content Placeholder 4"/>
          <p:cNvSpPr>
            <a:spLocks noGrp="1"/>
          </p:cNvSpPr>
          <p:nvPr>
            <p:ph idx="1"/>
          </p:nvPr>
        </p:nvSpPr>
        <p:spPr>
          <a:xfrm>
            <a:off x="381000" y="990600"/>
            <a:ext cx="8229600" cy="4525963"/>
          </a:xfrm>
        </p:spPr>
        <p:txBody>
          <a:bodyPr/>
          <a:lstStyle/>
          <a:p>
            <a:r>
              <a:rPr lang="en-US" dirty="0" smtClean="0"/>
              <a:t>Times have been </a:t>
            </a:r>
            <a:r>
              <a:rPr lang="en-US" b="1" u="sng" dirty="0" smtClean="0"/>
              <a:t>VERY</a:t>
            </a:r>
            <a:r>
              <a:rPr lang="en-US" dirty="0" smtClean="0"/>
              <a:t> good</a:t>
            </a:r>
          </a:p>
          <a:p>
            <a:pPr lvl="1"/>
            <a:r>
              <a:rPr lang="en-US" dirty="0" smtClean="0"/>
              <a:t>It is conceivable they could get better</a:t>
            </a:r>
          </a:p>
          <a:p>
            <a:pPr lvl="1"/>
            <a:r>
              <a:rPr lang="en-US" dirty="0" smtClean="0"/>
              <a:t>It is also conceivable they could be worse </a:t>
            </a:r>
          </a:p>
          <a:p>
            <a:pPr lvl="1"/>
            <a:r>
              <a:rPr lang="en-US" dirty="0" smtClean="0"/>
              <a:t>It is very difficult to predict what takes us out of this cycle, but too much credit can magnify the outcome either way</a:t>
            </a:r>
          </a:p>
          <a:p>
            <a:r>
              <a:rPr lang="en-US" dirty="0" smtClean="0"/>
              <a:t>Most signs point to slowing </a:t>
            </a:r>
          </a:p>
          <a:p>
            <a:pPr lvl="1"/>
            <a:r>
              <a:rPr lang="en-US" dirty="0" smtClean="0"/>
              <a:t>We wouldn’t bank on the next 7 years being as good as the last 7, but </a:t>
            </a:r>
            <a:r>
              <a:rPr lang="en-US" b="1" u="sng" dirty="0" smtClean="0"/>
              <a:t>I think they will be acceptable for good managers </a:t>
            </a:r>
          </a:p>
          <a:p>
            <a:pPr lvl="1"/>
            <a:endParaRPr lang="en-US" dirty="0" smtClean="0"/>
          </a:p>
        </p:txBody>
      </p:sp>
    </p:spTree>
    <p:extLst>
      <p:ext uri="{BB962C8B-B14F-4D97-AF65-F5344CB8AC3E}">
        <p14:creationId xmlns:p14="http://schemas.microsoft.com/office/powerpoint/2010/main" val="3090437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sz="3600" dirty="0" smtClean="0"/>
              <a:t>Farm Incomes Likely to Fall From Historic Highs but Not to Historic Lows</a:t>
            </a:r>
            <a:endParaRPr lang="en-US"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882808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8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2317004"/>
              </p:ext>
            </p:extLst>
          </p:nvPr>
        </p:nvGraphicFramePr>
        <p:xfrm>
          <a:off x="405213" y="1008732"/>
          <a:ext cx="8153400" cy="5410610"/>
        </p:xfrm>
        <a:graphic>
          <a:graphicData uri="http://schemas.openxmlformats.org/drawingml/2006/table">
            <a:tbl>
              <a:tblPr firstRow="1" firstCol="1" bandRow="1">
                <a:tableStyleId>{5C22544A-7EE6-4342-B048-85BDC9FD1C3A}</a:tableStyleId>
              </a:tblPr>
              <a:tblGrid>
                <a:gridCol w="2717800"/>
                <a:gridCol w="2717800"/>
                <a:gridCol w="2717800"/>
              </a:tblGrid>
              <a:tr h="608480">
                <a:tc>
                  <a:txBody>
                    <a:bodyPr/>
                    <a:lstStyle/>
                    <a:p>
                      <a:pPr marL="0" marR="0">
                        <a:lnSpc>
                          <a:spcPct val="115000"/>
                        </a:lnSpc>
                        <a:spcBef>
                          <a:spcPts val="0"/>
                        </a:spcBef>
                        <a:spcAft>
                          <a:spcPts val="0"/>
                        </a:spcAft>
                      </a:pPr>
                      <a:r>
                        <a:rPr lang="en-US" sz="1800" dirty="0">
                          <a:effectLst/>
                        </a:rPr>
                        <a:t>Region</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Nominal Change </a:t>
                      </a:r>
                    </a:p>
                    <a:p>
                      <a:pPr marL="0" marR="0" algn="ctr">
                        <a:lnSpc>
                          <a:spcPct val="115000"/>
                        </a:lnSpc>
                        <a:spcBef>
                          <a:spcPts val="0"/>
                        </a:spcBef>
                        <a:spcAft>
                          <a:spcPts val="0"/>
                        </a:spcAft>
                      </a:pPr>
                      <a:r>
                        <a:rPr lang="en-US" sz="1800" dirty="0">
                          <a:effectLst/>
                        </a:rPr>
                        <a:t> Annualized Growth Rate</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Real Change and </a:t>
                      </a:r>
                    </a:p>
                    <a:p>
                      <a:pPr marL="0" marR="0" algn="ctr">
                        <a:lnSpc>
                          <a:spcPct val="115000"/>
                        </a:lnSpc>
                        <a:spcBef>
                          <a:spcPts val="0"/>
                        </a:spcBef>
                        <a:spcAft>
                          <a:spcPts val="0"/>
                        </a:spcAft>
                      </a:pPr>
                      <a:r>
                        <a:rPr lang="en-US" sz="1800" dirty="0">
                          <a:effectLst/>
                        </a:rPr>
                        <a:t>Annualized Growth Rate</a:t>
                      </a:r>
                      <a:endParaRPr lang="en-US" sz="1800" dirty="0">
                        <a:effectLst/>
                        <a:latin typeface="Calibri"/>
                        <a:ea typeface="Calibri"/>
                        <a:cs typeface="Times New Roman"/>
                      </a:endParaRPr>
                    </a:p>
                  </a:txBody>
                  <a:tcPr marL="67084" marR="67084" marT="0" marB="0"/>
                </a:tc>
              </a:tr>
              <a:tr h="363122">
                <a:tc>
                  <a:txBody>
                    <a:bodyPr/>
                    <a:lstStyle/>
                    <a:p>
                      <a:pPr marL="0" marR="0">
                        <a:lnSpc>
                          <a:spcPct val="115000"/>
                        </a:lnSpc>
                        <a:spcBef>
                          <a:spcPts val="0"/>
                        </a:spcBef>
                        <a:spcAft>
                          <a:spcPts val="0"/>
                        </a:spcAft>
                      </a:pPr>
                      <a:r>
                        <a:rPr lang="en-US" sz="1800" u="sng" dirty="0">
                          <a:effectLst/>
                        </a:rPr>
                        <a:t>Iowa</a:t>
                      </a:r>
                      <a:endParaRPr lang="en-US" sz="1800" dirty="0">
                        <a:effectLst/>
                        <a:latin typeface="Calibri"/>
                        <a:ea typeface="Calibri"/>
                        <a:cs typeface="Times New Roman"/>
                      </a:endParaRPr>
                    </a:p>
                  </a:txBody>
                  <a:tcPr marL="67084" marR="67084" marT="0" marB="0"/>
                </a:tc>
                <a:tc gridSpan="2">
                  <a:txBody>
                    <a:bodyPr/>
                    <a:lstStyle/>
                    <a:p>
                      <a:pPr marL="0" marR="0" algn="ctr">
                        <a:lnSpc>
                          <a:spcPct val="115000"/>
                        </a:lnSpc>
                        <a:spcBef>
                          <a:spcPts val="0"/>
                        </a:spcBef>
                        <a:spcAft>
                          <a:spcPts val="0"/>
                        </a:spcAft>
                      </a:pPr>
                      <a:r>
                        <a:rPr lang="en-US" sz="1800" dirty="0" smtClean="0">
                          <a:effectLst/>
                        </a:rPr>
                        <a:t>--------------------------------Percent ----------------------------</a:t>
                      </a:r>
                      <a:endParaRPr lang="en-US" sz="1800" dirty="0">
                        <a:effectLst/>
                        <a:latin typeface="Calibri"/>
                        <a:ea typeface="Calibri"/>
                        <a:cs typeface="Times New Roman"/>
                      </a:endParaRPr>
                    </a:p>
                  </a:txBody>
                  <a:tcPr marL="67084" marR="67084" marT="0" marB="0"/>
                </a:tc>
                <a:tc hMerge="1">
                  <a:txBody>
                    <a:bodyPr/>
                    <a:lstStyle/>
                    <a:p>
                      <a:endParaRPr lang="en-US"/>
                    </a:p>
                  </a:txBody>
                  <a:tcPr/>
                </a:tc>
              </a:tr>
              <a:tr h="302549">
                <a:tc>
                  <a:txBody>
                    <a:bodyPr/>
                    <a:lstStyle/>
                    <a:p>
                      <a:pPr marL="0" marR="0" algn="r">
                        <a:lnSpc>
                          <a:spcPct val="115000"/>
                        </a:lnSpc>
                        <a:spcBef>
                          <a:spcPts val="0"/>
                        </a:spcBef>
                        <a:spcAft>
                          <a:spcPts val="0"/>
                        </a:spcAft>
                      </a:pPr>
                      <a:r>
                        <a:rPr lang="en-US" sz="1800" dirty="0">
                          <a:effectLst/>
                        </a:rPr>
                        <a:t>1971-1981</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410</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127</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17.7</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8.6</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smtClean="0">
                          <a:effectLst/>
                        </a:rPr>
                        <a:t>2003-2013</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317</a:t>
                      </a:r>
                    </a:p>
                  </a:txBody>
                  <a:tcPr marL="67084" marR="67084" marT="0" marB="0"/>
                </a:tc>
                <a:tc>
                  <a:txBody>
                    <a:bodyPr/>
                    <a:lstStyle/>
                    <a:p>
                      <a:pPr marL="0" marR="0" algn="ctr">
                        <a:lnSpc>
                          <a:spcPct val="115000"/>
                        </a:lnSpc>
                        <a:spcBef>
                          <a:spcPts val="0"/>
                        </a:spcBef>
                        <a:spcAft>
                          <a:spcPts val="0"/>
                        </a:spcAft>
                      </a:pPr>
                      <a:r>
                        <a:rPr lang="en-US" sz="1800" dirty="0" smtClean="0">
                          <a:effectLst/>
                        </a:rPr>
                        <a:t>231</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15.4</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12.7</a:t>
                      </a:r>
                      <a:endParaRPr lang="en-US" sz="1800" dirty="0">
                        <a:effectLst/>
                        <a:latin typeface="Calibri"/>
                        <a:ea typeface="Calibri"/>
                        <a:cs typeface="Times New Roman"/>
                      </a:endParaRPr>
                    </a:p>
                  </a:txBody>
                  <a:tcPr marL="67084" marR="67084" marT="0" marB="0"/>
                </a:tc>
              </a:tr>
              <a:tr h="302549">
                <a:tc>
                  <a:txBody>
                    <a:bodyPr/>
                    <a:lstStyle/>
                    <a:p>
                      <a:pPr marL="0" marR="0">
                        <a:lnSpc>
                          <a:spcPct val="115000"/>
                        </a:lnSpc>
                        <a:spcBef>
                          <a:spcPts val="0"/>
                        </a:spcBef>
                        <a:spcAft>
                          <a:spcPts val="0"/>
                        </a:spcAft>
                      </a:pPr>
                      <a:r>
                        <a:rPr lang="en-US" sz="1800" u="sng" dirty="0" smtClean="0">
                          <a:effectLst/>
                        </a:rPr>
                        <a:t>Illinois</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7084" marR="67084" marT="0" marB="0"/>
                </a:tc>
              </a:tr>
              <a:tr h="302549">
                <a:tc>
                  <a:txBody>
                    <a:bodyPr/>
                    <a:lstStyle/>
                    <a:p>
                      <a:pPr marL="0" marR="0" algn="ctr">
                        <a:lnSpc>
                          <a:spcPct val="115000"/>
                        </a:lnSpc>
                        <a:spcBef>
                          <a:spcPts val="0"/>
                        </a:spcBef>
                        <a:spcAft>
                          <a:spcPts val="0"/>
                        </a:spcAft>
                      </a:pPr>
                      <a:r>
                        <a:rPr lang="en-US" sz="1800" dirty="0" smtClean="0">
                          <a:effectLst/>
                        </a:rPr>
                        <a:t>1971-1981</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342</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97</a:t>
                      </a:r>
                      <a:endParaRPr lang="en-US" sz="1800" dirty="0">
                        <a:effectLst/>
                        <a:latin typeface="Calibri"/>
                        <a:ea typeface="Calibri"/>
                        <a:cs typeface="Times New Roman"/>
                      </a:endParaRPr>
                    </a:p>
                  </a:txBody>
                  <a:tcPr marL="67084" marR="67084" marT="0" marB="0"/>
                </a:tc>
              </a:tr>
              <a:tr h="302549">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16</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7</a:t>
                      </a:r>
                      <a:endParaRPr lang="en-US" sz="1800" dirty="0">
                        <a:effectLst/>
                        <a:latin typeface="Calibri"/>
                        <a:ea typeface="Calibri"/>
                        <a:cs typeface="Times New Roman"/>
                      </a:endParaRPr>
                    </a:p>
                  </a:txBody>
                  <a:tcPr marL="67084" marR="67084" marT="0" marB="0"/>
                </a:tc>
              </a:tr>
              <a:tr h="302549">
                <a:tc>
                  <a:txBody>
                    <a:bodyPr/>
                    <a:lstStyle/>
                    <a:p>
                      <a:pPr marL="0" marR="0" algn="ctr">
                        <a:lnSpc>
                          <a:spcPct val="115000"/>
                        </a:lnSpc>
                        <a:spcBef>
                          <a:spcPts val="0"/>
                        </a:spcBef>
                        <a:spcAft>
                          <a:spcPts val="0"/>
                        </a:spcAft>
                      </a:pPr>
                      <a:r>
                        <a:rPr lang="en-US" sz="1800" dirty="0" smtClean="0">
                          <a:effectLst/>
                        </a:rPr>
                        <a:t>2003-2013</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220</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154</a:t>
                      </a:r>
                      <a:endParaRPr lang="en-US" sz="1800" dirty="0">
                        <a:effectLst/>
                        <a:latin typeface="Calibri"/>
                        <a:ea typeface="Calibri"/>
                        <a:cs typeface="Times New Roman"/>
                      </a:endParaRPr>
                    </a:p>
                  </a:txBody>
                  <a:tcPr marL="67084" marR="67084" marT="0" marB="0"/>
                </a:tc>
              </a:tr>
              <a:tr h="302549">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12</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9.8</a:t>
                      </a:r>
                      <a:endParaRPr lang="en-US" sz="1800" dirty="0">
                        <a:effectLst/>
                        <a:latin typeface="Calibri"/>
                        <a:ea typeface="Calibri"/>
                        <a:cs typeface="Times New Roman"/>
                      </a:endParaRPr>
                    </a:p>
                  </a:txBody>
                  <a:tcPr marL="67084" marR="67084" marT="0" marB="0"/>
                </a:tc>
              </a:tr>
              <a:tr h="302549">
                <a:tc>
                  <a:txBody>
                    <a:bodyPr/>
                    <a:lstStyle/>
                    <a:p>
                      <a:pPr marL="0" marR="0">
                        <a:lnSpc>
                          <a:spcPct val="115000"/>
                        </a:lnSpc>
                        <a:spcBef>
                          <a:spcPts val="0"/>
                        </a:spcBef>
                        <a:spcAft>
                          <a:spcPts val="0"/>
                        </a:spcAft>
                      </a:pPr>
                      <a:r>
                        <a:rPr lang="en-US" sz="1800" u="sng" dirty="0">
                          <a:effectLst/>
                        </a:rPr>
                        <a:t>Indiana</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a:effectLst/>
                        </a:rPr>
                        <a:t>1971-1981</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381</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114</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17.0</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a:effectLst/>
                        </a:rPr>
                        <a:t>7.9</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smtClean="0">
                          <a:effectLst/>
                        </a:rPr>
                        <a:t>2003-2013</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168</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113</a:t>
                      </a:r>
                      <a:endParaRPr lang="en-US" sz="1800" dirty="0">
                        <a:effectLst/>
                        <a:latin typeface="Calibri"/>
                        <a:ea typeface="Calibri"/>
                        <a:cs typeface="Times New Roman"/>
                      </a:endParaRPr>
                    </a:p>
                  </a:txBody>
                  <a:tcPr marL="67084" marR="67084" marT="0" marB="0"/>
                </a:tc>
              </a:tr>
              <a:tr h="302549">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10.4</a:t>
                      </a:r>
                      <a:endParaRPr lang="en-US" sz="1800" dirty="0">
                        <a:effectLst/>
                        <a:latin typeface="Calibri"/>
                        <a:ea typeface="Calibri"/>
                        <a:cs typeface="Times New Roman"/>
                      </a:endParaRPr>
                    </a:p>
                  </a:txBody>
                  <a:tcPr marL="67084" marR="67084" marT="0" marB="0"/>
                </a:tc>
                <a:tc>
                  <a:txBody>
                    <a:bodyPr/>
                    <a:lstStyle/>
                    <a:p>
                      <a:pPr marL="0" marR="0" algn="ctr">
                        <a:lnSpc>
                          <a:spcPct val="115000"/>
                        </a:lnSpc>
                        <a:spcBef>
                          <a:spcPts val="0"/>
                        </a:spcBef>
                        <a:spcAft>
                          <a:spcPts val="0"/>
                        </a:spcAft>
                      </a:pPr>
                      <a:r>
                        <a:rPr lang="en-US" sz="1800" dirty="0" smtClean="0">
                          <a:effectLst/>
                        </a:rPr>
                        <a:t>7.8</a:t>
                      </a:r>
                      <a:endParaRPr lang="en-US" sz="1800" dirty="0">
                        <a:effectLst/>
                        <a:latin typeface="Calibri"/>
                        <a:ea typeface="Calibri"/>
                        <a:cs typeface="Times New Roman"/>
                      </a:endParaRPr>
                    </a:p>
                  </a:txBody>
                  <a:tcPr marL="67084" marR="67084" marT="0" marB="0"/>
                </a:tc>
              </a:tr>
            </a:tbl>
          </a:graphicData>
        </a:graphic>
      </p:graphicFrame>
      <p:sp>
        <p:nvSpPr>
          <p:cNvPr id="5" name="Rectangle 1"/>
          <p:cNvSpPr>
            <a:spLocks noChangeArrowheads="1"/>
          </p:cNvSpPr>
          <p:nvPr/>
        </p:nvSpPr>
        <p:spPr bwMode="auto">
          <a:xfrm>
            <a:off x="24213" y="64008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a</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1400" dirty="0">
                <a:latin typeface="Calibri" pitchFamily="34" charset="0"/>
                <a:ea typeface="Calibri" pitchFamily="34" charset="0"/>
                <a:cs typeface="Times New Roman" pitchFamily="18" charset="0"/>
              </a:rPr>
              <a:t> </a:t>
            </a:r>
            <a:r>
              <a:rPr lang="en-US" sz="1400" dirty="0" smtClean="0">
                <a:latin typeface="Calibri" pitchFamily="34" charset="0"/>
                <a:ea typeface="Calibri" pitchFamily="34" charset="0"/>
                <a:cs typeface="Times New Roman" pitchFamily="18" charset="0"/>
              </a:rPr>
              <a:t>Changes in farm real estate values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from National Agricultural Statistics Service.  Real values calculated using the CPI index.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a:xfrm>
            <a:off x="457200" y="19574"/>
            <a:ext cx="8229600" cy="1047226"/>
          </a:xfrm>
        </p:spPr>
        <p:txBody>
          <a:bodyPr/>
          <a:lstStyle/>
          <a:p>
            <a:r>
              <a:rPr lang="en-US" sz="3200" dirty="0" smtClean="0"/>
              <a:t>In </a:t>
            </a:r>
            <a:r>
              <a:rPr lang="en-US" sz="3200" b="1" u="sng" dirty="0" smtClean="0"/>
              <a:t>Real</a:t>
            </a:r>
            <a:r>
              <a:rPr lang="en-US" sz="3200" b="1" dirty="0" smtClean="0"/>
              <a:t> </a:t>
            </a:r>
            <a:r>
              <a:rPr lang="en-US" sz="3200" dirty="0" smtClean="0"/>
              <a:t>Terms, Today’s Farmland Value Increases </a:t>
            </a:r>
            <a:r>
              <a:rPr lang="en-US" sz="3200" b="1" u="sng" dirty="0" smtClean="0"/>
              <a:t>Exceed</a:t>
            </a:r>
            <a:r>
              <a:rPr lang="en-US" sz="3200" dirty="0" smtClean="0"/>
              <a:t> those of the 70’s</a:t>
            </a:r>
            <a:endParaRPr lang="en-US" sz="3200" dirty="0"/>
          </a:p>
        </p:txBody>
      </p:sp>
    </p:spTree>
    <p:extLst>
      <p:ext uri="{BB962C8B-B14F-4D97-AF65-F5344CB8AC3E}">
        <p14:creationId xmlns:p14="http://schemas.microsoft.com/office/powerpoint/2010/main" val="126181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Storm</a:t>
            </a:r>
            <a:endParaRPr lang="en-US" dirty="0"/>
          </a:p>
        </p:txBody>
      </p:sp>
      <p:sp>
        <p:nvSpPr>
          <p:cNvPr id="3" name="Content Placeholder 2"/>
          <p:cNvSpPr>
            <a:spLocks noGrp="1"/>
          </p:cNvSpPr>
          <p:nvPr>
            <p:ph idx="1"/>
          </p:nvPr>
        </p:nvSpPr>
        <p:spPr>
          <a:xfrm>
            <a:off x="204355" y="1295400"/>
            <a:ext cx="8229600" cy="4525963"/>
          </a:xfrm>
        </p:spPr>
        <p:txBody>
          <a:bodyPr/>
          <a:lstStyle/>
          <a:p>
            <a:r>
              <a:rPr lang="en-US" dirty="0" smtClean="0"/>
              <a:t>Biofuels</a:t>
            </a:r>
          </a:p>
          <a:p>
            <a:r>
              <a:rPr lang="en-US" dirty="0" smtClean="0"/>
              <a:t>Emerging market demand</a:t>
            </a:r>
          </a:p>
          <a:p>
            <a:r>
              <a:rPr lang="en-US" dirty="0" smtClean="0"/>
              <a:t>Poor weather </a:t>
            </a:r>
          </a:p>
          <a:p>
            <a:r>
              <a:rPr lang="en-US" dirty="0" smtClean="0"/>
              <a:t>Low interest rates</a:t>
            </a:r>
            <a:endParaRPr lang="en-US" dirty="0"/>
          </a:p>
        </p:txBody>
      </p:sp>
      <p:sp>
        <p:nvSpPr>
          <p:cNvPr id="5" name="TextBox 4"/>
          <p:cNvSpPr txBox="1"/>
          <p:nvPr/>
        </p:nvSpPr>
        <p:spPr>
          <a:xfrm>
            <a:off x="518667" y="4066309"/>
            <a:ext cx="7649466" cy="1569660"/>
          </a:xfrm>
          <a:prstGeom prst="rect">
            <a:avLst/>
          </a:prstGeom>
          <a:noFill/>
          <a:ln>
            <a:solidFill>
              <a:schemeClr val="tx1"/>
            </a:solidFill>
          </a:ln>
        </p:spPr>
        <p:txBody>
          <a:bodyPr wrap="none" rtlCol="0">
            <a:spAutoFit/>
          </a:bodyPr>
          <a:lstStyle/>
          <a:p>
            <a:pPr algn="ctr"/>
            <a:r>
              <a:rPr lang="en-US" sz="3200" dirty="0" smtClean="0"/>
              <a:t>Key question is now whether the future</a:t>
            </a:r>
          </a:p>
          <a:p>
            <a:pPr algn="ctr"/>
            <a:r>
              <a:rPr lang="en-US" sz="3200" dirty="0" smtClean="0"/>
              <a:t> looks similar, better, or worse</a:t>
            </a:r>
          </a:p>
          <a:p>
            <a:pPr algn="ctr"/>
            <a:r>
              <a:rPr lang="en-US" sz="3200" dirty="0" smtClean="0"/>
              <a:t>Could the Great Boom Be Coming to an End?</a:t>
            </a:r>
            <a:endParaRPr lang="en-US" sz="32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086" y="685800"/>
            <a:ext cx="3648559"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56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Could the great boom be coming to an end? </a:t>
            </a:r>
          </a:p>
        </p:txBody>
      </p:sp>
      <p:sp>
        <p:nvSpPr>
          <p:cNvPr id="3" name="Content Placeholder 2"/>
          <p:cNvSpPr>
            <a:spLocks noGrp="1"/>
          </p:cNvSpPr>
          <p:nvPr>
            <p:ph idx="1"/>
          </p:nvPr>
        </p:nvSpPr>
        <p:spPr>
          <a:xfrm>
            <a:off x="228600" y="1295400"/>
            <a:ext cx="6553200" cy="4525963"/>
          </a:xfrm>
        </p:spPr>
        <p:txBody>
          <a:bodyPr/>
          <a:lstStyle/>
          <a:p>
            <a:pPr marL="0" indent="0">
              <a:buNone/>
            </a:pPr>
            <a:r>
              <a:rPr lang="en-US" sz="2400" u="sng" dirty="0" smtClean="0"/>
              <a:t>The Headwinds</a:t>
            </a:r>
          </a:p>
          <a:p>
            <a:r>
              <a:rPr lang="en-US" sz="2400" dirty="0" smtClean="0"/>
              <a:t> Lower commodity prices and margin compression</a:t>
            </a:r>
          </a:p>
          <a:p>
            <a:r>
              <a:rPr lang="en-US" sz="2400" dirty="0" smtClean="0"/>
              <a:t>Biofuel growth ends </a:t>
            </a:r>
          </a:p>
          <a:p>
            <a:r>
              <a:rPr lang="en-US" sz="2400" dirty="0" smtClean="0"/>
              <a:t>Sluggish global economy – watch emerging markets</a:t>
            </a:r>
          </a:p>
          <a:p>
            <a:r>
              <a:rPr lang="en-US" sz="2400" dirty="0" smtClean="0"/>
              <a:t>Global supply response </a:t>
            </a:r>
          </a:p>
          <a:p>
            <a:r>
              <a:rPr lang="en-US" sz="2400" dirty="0" smtClean="0"/>
              <a:t>Overhang of potential for increased interest rates</a:t>
            </a:r>
          </a:p>
          <a:p>
            <a:r>
              <a:rPr lang="en-US" sz="2400" dirty="0"/>
              <a:t>Slow cash rental adjustment</a:t>
            </a:r>
          </a:p>
          <a:p>
            <a:endParaRPr lang="en-US" sz="2400" dirty="0"/>
          </a:p>
        </p:txBody>
      </p:sp>
      <p:pic>
        <p:nvPicPr>
          <p:cNvPr id="4099" name="Picture 3" descr="C:\Users\bgloy\AppData\Local\Microsoft\Windows\Temporary Internet Files\Content.IE5\H1XCAFGS\MP9003096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70892"/>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7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Farm Booms Always End.</a:t>
            </a:r>
          </a:p>
          <a:p>
            <a:pPr algn="ctr"/>
            <a:endParaRPr lang="en-US" sz="4800" b="1" dirty="0" smtClean="0"/>
          </a:p>
          <a:p>
            <a:pPr algn="ctr"/>
            <a:r>
              <a:rPr lang="en-US" sz="7200" b="1" i="1" dirty="0" smtClean="0">
                <a:solidFill>
                  <a:srgbClr val="FF0000"/>
                </a:solidFill>
              </a:rPr>
              <a:t>How</a:t>
            </a:r>
            <a:r>
              <a:rPr lang="en-US" sz="5400" b="1" dirty="0" smtClean="0"/>
              <a:t> </a:t>
            </a:r>
            <a:r>
              <a:rPr lang="en-US" sz="4800" b="1" dirty="0" smtClean="0"/>
              <a:t>they end is the concern.</a:t>
            </a:r>
            <a:endParaRPr lang="en-US" sz="4800" b="1" dirty="0"/>
          </a:p>
        </p:txBody>
      </p:sp>
    </p:spTree>
    <p:extLst>
      <p:ext uri="{BB962C8B-B14F-4D97-AF65-F5344CB8AC3E}">
        <p14:creationId xmlns:p14="http://schemas.microsoft.com/office/powerpoint/2010/main" val="75430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514600" y="1143000"/>
            <a:ext cx="5410200" cy="4267200"/>
            <a:chOff x="2514600" y="1143000"/>
            <a:chExt cx="5410200" cy="4267200"/>
          </a:xfrm>
        </p:grpSpPr>
        <p:cxnSp>
          <p:nvCxnSpPr>
            <p:cNvPr id="14" name="Straight Connector 13"/>
            <p:cNvCxnSpPr/>
            <p:nvPr/>
          </p:nvCxnSpPr>
          <p:spPr>
            <a:xfrm flipV="1">
              <a:off x="25146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766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7150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770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3152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924800" y="1143000"/>
              <a:ext cx="0" cy="4267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667000" y="1495240"/>
            <a:ext cx="553998" cy="2405122"/>
          </a:xfrm>
          <a:prstGeom prst="rect">
            <a:avLst/>
          </a:prstGeom>
          <a:solidFill>
            <a:schemeClr val="bg1"/>
          </a:solidFill>
          <a:ln>
            <a:noFill/>
          </a:ln>
        </p:spPr>
        <p:txBody>
          <a:bodyPr vert="vert270" wrap="square" rtlCol="0">
            <a:spAutoFit/>
          </a:bodyPr>
          <a:lstStyle/>
          <a:p>
            <a:r>
              <a:rPr lang="en-US" sz="2400" dirty="0" smtClean="0"/>
              <a:t>Great Depression</a:t>
            </a:r>
            <a:endParaRPr lang="en-US" sz="2400" dirty="0"/>
          </a:p>
        </p:txBody>
      </p:sp>
      <p:sp>
        <p:nvSpPr>
          <p:cNvPr id="21" name="TextBox 20"/>
          <p:cNvSpPr txBox="1"/>
          <p:nvPr/>
        </p:nvSpPr>
        <p:spPr>
          <a:xfrm>
            <a:off x="3657600" y="1419040"/>
            <a:ext cx="1826062" cy="1015663"/>
          </a:xfrm>
          <a:prstGeom prst="rect">
            <a:avLst/>
          </a:prstGeom>
          <a:solidFill>
            <a:schemeClr val="bg1"/>
          </a:solidFill>
          <a:ln>
            <a:noFill/>
          </a:ln>
        </p:spPr>
        <p:txBody>
          <a:bodyPr vert="horz" wrap="square" rtlCol="0">
            <a:spAutoFit/>
          </a:bodyPr>
          <a:lstStyle/>
          <a:p>
            <a:r>
              <a:rPr lang="en-US" sz="2000" dirty="0" smtClean="0"/>
              <a:t>WWII productivity growth</a:t>
            </a:r>
            <a:endParaRPr lang="en-US" sz="2000" dirty="0"/>
          </a:p>
        </p:txBody>
      </p:sp>
      <p:sp>
        <p:nvSpPr>
          <p:cNvPr id="22" name="TextBox 21"/>
          <p:cNvSpPr txBox="1"/>
          <p:nvPr/>
        </p:nvSpPr>
        <p:spPr>
          <a:xfrm>
            <a:off x="5912152" y="3013926"/>
            <a:ext cx="492443" cy="2255621"/>
          </a:xfrm>
          <a:prstGeom prst="rect">
            <a:avLst/>
          </a:prstGeom>
          <a:solidFill>
            <a:schemeClr val="bg1"/>
          </a:solidFill>
          <a:ln>
            <a:noFill/>
          </a:ln>
        </p:spPr>
        <p:txBody>
          <a:bodyPr vert="vert270" wrap="square" rtlCol="0">
            <a:spAutoFit/>
          </a:bodyPr>
          <a:lstStyle/>
          <a:p>
            <a:r>
              <a:rPr lang="en-US" sz="2000" dirty="0" smtClean="0"/>
              <a:t>Demand expansion</a:t>
            </a:r>
            <a:endParaRPr lang="en-US" sz="2000" dirty="0"/>
          </a:p>
        </p:txBody>
      </p:sp>
      <p:sp>
        <p:nvSpPr>
          <p:cNvPr id="23" name="TextBox 22"/>
          <p:cNvSpPr txBox="1"/>
          <p:nvPr/>
        </p:nvSpPr>
        <p:spPr>
          <a:xfrm>
            <a:off x="6524193" y="1729282"/>
            <a:ext cx="738664" cy="3452317"/>
          </a:xfrm>
          <a:prstGeom prst="rect">
            <a:avLst/>
          </a:prstGeom>
          <a:solidFill>
            <a:schemeClr val="bg1"/>
          </a:solidFill>
          <a:ln>
            <a:noFill/>
          </a:ln>
        </p:spPr>
        <p:txBody>
          <a:bodyPr vert="vert270" wrap="square" rtlCol="0">
            <a:spAutoFit/>
          </a:bodyPr>
          <a:lstStyle/>
          <a:p>
            <a:r>
              <a:rPr lang="en-US" dirty="0" smtClean="0"/>
              <a:t>Financial crisis and productivity catch up </a:t>
            </a:r>
            <a:endParaRPr lang="en-US" dirty="0"/>
          </a:p>
        </p:txBody>
      </p:sp>
      <p:sp>
        <p:nvSpPr>
          <p:cNvPr id="24" name="TextBox 23"/>
          <p:cNvSpPr txBox="1"/>
          <p:nvPr/>
        </p:nvSpPr>
        <p:spPr>
          <a:xfrm>
            <a:off x="7417283" y="1593983"/>
            <a:ext cx="492443" cy="3722914"/>
          </a:xfrm>
          <a:prstGeom prst="rect">
            <a:avLst/>
          </a:prstGeom>
          <a:solidFill>
            <a:schemeClr val="bg1"/>
          </a:solidFill>
          <a:ln>
            <a:noFill/>
          </a:ln>
        </p:spPr>
        <p:txBody>
          <a:bodyPr vert="vert270" wrap="square" rtlCol="0">
            <a:spAutoFit/>
          </a:bodyPr>
          <a:lstStyle/>
          <a:p>
            <a:r>
              <a:rPr lang="en-US" sz="2000" dirty="0" err="1" smtClean="0"/>
              <a:t>Gov</a:t>
            </a:r>
            <a:r>
              <a:rPr lang="en-US" sz="2000" dirty="0" smtClean="0"/>
              <a:t> payments and productivity</a:t>
            </a:r>
            <a:endParaRPr lang="en-US" sz="2000" dirty="0"/>
          </a:p>
        </p:txBody>
      </p:sp>
      <p:sp>
        <p:nvSpPr>
          <p:cNvPr id="25" name="TextBox 24"/>
          <p:cNvSpPr txBox="1"/>
          <p:nvPr/>
        </p:nvSpPr>
        <p:spPr>
          <a:xfrm>
            <a:off x="8176996" y="1593983"/>
            <a:ext cx="800219" cy="3722914"/>
          </a:xfrm>
          <a:prstGeom prst="rect">
            <a:avLst/>
          </a:prstGeom>
          <a:solidFill>
            <a:schemeClr val="bg1"/>
          </a:solidFill>
          <a:ln>
            <a:noFill/>
          </a:ln>
        </p:spPr>
        <p:txBody>
          <a:bodyPr vert="vert270" wrap="square" rtlCol="0">
            <a:spAutoFit/>
          </a:bodyPr>
          <a:lstStyle/>
          <a:p>
            <a:r>
              <a:rPr lang="en-US" sz="2000" dirty="0" smtClean="0"/>
              <a:t>Biofuels and demand expansion in emerging economies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0662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5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yngentabrazil -Glo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yngentabrazil -Glo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CCA</Template>
  <TotalTime>5210</TotalTime>
  <Words>961</Words>
  <Application>Microsoft Office PowerPoint</Application>
  <PresentationFormat>On-screen Show (4:3)</PresentationFormat>
  <Paragraphs>274</Paragraphs>
  <Slides>34</Slides>
  <Notes>3</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CCA</vt:lpstr>
      <vt:lpstr>1_Custom Design</vt:lpstr>
      <vt:lpstr>1_syngentabrazil -Gloy</vt:lpstr>
      <vt:lpstr>Custom Design</vt:lpstr>
      <vt:lpstr>2_syngentabrazil -Gloy</vt:lpstr>
      <vt:lpstr>3_Custom Design</vt:lpstr>
      <vt:lpstr>2_Custom Design</vt:lpstr>
      <vt:lpstr>What’s Next for Farmland in the Midwest?</vt:lpstr>
      <vt:lpstr>Preamble: What Drives Value?  </vt:lpstr>
      <vt:lpstr>These Times Haven’t been Good They’ve Been SPECTACULAR! </vt:lpstr>
      <vt:lpstr>Farm Incomes Likely to Fall From Historic Highs but Not to Historic Lows</vt:lpstr>
      <vt:lpstr>In Real Terms, Today’s Farmland Value Increases Exceed those of the 70’s</vt:lpstr>
      <vt:lpstr>The Perfect Storm</vt:lpstr>
      <vt:lpstr>Could the great boom be coming to an end? </vt:lpstr>
      <vt:lpstr>PowerPoint Presentation</vt:lpstr>
      <vt:lpstr>PowerPoint Presentation</vt:lpstr>
      <vt:lpstr>What Causes Booms to End Poorly?</vt:lpstr>
      <vt:lpstr>Where to in the Land Market?</vt:lpstr>
      <vt:lpstr>What are the Keys Going Forward?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Demand Increases From Ethanol are Likely Over </vt:lpstr>
      <vt:lpstr>PowerPoint Presentation</vt:lpstr>
      <vt:lpstr>World Population by Country</vt:lpstr>
      <vt:lpstr>PowerPoint Presentation</vt:lpstr>
      <vt:lpstr>Per Capita Total Meats and Poultry Retail Weight:  USDA</vt:lpstr>
      <vt:lpstr>PowerPoint Presentation</vt:lpstr>
      <vt:lpstr>New Farm Program Arrives Just in Time!</vt:lpstr>
      <vt:lpstr>So Could We See Substantial Downward Movement in Land Prices? </vt:lpstr>
      <vt:lpstr>PowerPoint Presentation</vt:lpstr>
      <vt:lpstr>How Do You Arrive and Stay at $15,000 per Acre for Farmland?</vt:lpstr>
      <vt:lpstr>PowerPoint Presentation</vt:lpstr>
      <vt:lpstr>PowerPoint Presentation</vt:lpstr>
      <vt:lpstr>How do you turn $15,000 into $9,000?</vt:lpstr>
      <vt:lpstr>PowerPoint Presentation</vt:lpstr>
      <vt:lpstr>Final Thoughts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Farmland Values: Will the Boom Turn Bust?</dc:title>
  <dc:creator>Gloy, Brent A</dc:creator>
  <cp:lastModifiedBy>Carroll Merry</cp:lastModifiedBy>
  <cp:revision>234</cp:revision>
  <cp:lastPrinted>2014-01-20T16:54:13Z</cp:lastPrinted>
  <dcterms:created xsi:type="dcterms:W3CDTF">2012-07-06T17:21:53Z</dcterms:created>
  <dcterms:modified xsi:type="dcterms:W3CDTF">2014-03-19T15:37:08Z</dcterms:modified>
</cp:coreProperties>
</file>